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rawing1.xml" ContentType="application/vnd.ms-office.drawingml.diagramDrawing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SpecialPlsOnTitleSld="0">
  <p:sldMasterIdLst>
    <p:sldMasterId id="2147483648" r:id="rId5"/>
  </p:sldMasterIdLst>
  <p:notesMasterIdLst>
    <p:notesMasterId r:id="rId6"/>
  </p:notesMasterIdLst>
  <p:sldIdLst>
    <p:sldId id="257" r:id="rId7"/>
    <p:sldId id="259" r:id="rId8"/>
    <p:sldId id="282" r:id="rId9"/>
    <p:sldId id="281" r:id="rId10"/>
    <p:sldId id="26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9" r:id="rId19"/>
    <p:sldId id="550" r:id="rId20"/>
    <p:sldId id="833" r:id="rId21"/>
    <p:sldId id="836" r:id="rId22"/>
    <p:sldId id="837" r:id="rId23"/>
    <p:sldId id="838" r:id="rId24"/>
    <p:sldId id="552" r:id="rId25"/>
    <p:sldId id="840" r:id="rId26"/>
    <p:sldId id="842" r:id="rId27"/>
    <p:sldId id="843" r:id="rId28"/>
    <p:sldId id="855" r:id="rId29"/>
    <p:sldId id="844" r:id="rId30"/>
    <p:sldId id="845" r:id="rId31"/>
    <p:sldId id="846" r:id="rId32"/>
    <p:sldId id="841" r:id="rId33"/>
    <p:sldId id="847" r:id="rId34"/>
    <p:sldId id="553" r:id="rId35"/>
    <p:sldId id="848" r:id="rId36"/>
    <p:sldId id="859" r:id="rId37"/>
    <p:sldId id="849" r:id="rId38"/>
    <p:sldId id="850" r:id="rId39"/>
    <p:sldId id="852" r:id="rId40"/>
    <p:sldId id="853" r:id="rId41"/>
    <p:sldId id="851" r:id="rId42"/>
    <p:sldId id="854" r:id="rId43"/>
    <p:sldId id="856" r:id="rId44"/>
    <p:sldId id="857" r:id="rId45"/>
    <p:sldId id="554" r:id="rId46"/>
    <p:sldId id="858" r:id="rId47"/>
    <p:sldId id="860" r:id="rId48"/>
    <p:sldId id="861" r:id="rId49"/>
    <p:sldId id="862" r:id="rId50"/>
    <p:sldId id="863" r:id="rId51"/>
    <p:sldId id="865" r:id="rId52"/>
    <p:sldId id="264" r:id="rId53"/>
    <p:sldId id="555" r:id="rId54"/>
    <p:sldId id="864" r:id="rId55"/>
    <p:sldId id="866" r:id="rId56"/>
    <p:sldId id="867" r:id="rId57"/>
    <p:sldId id="868" r:id="rId58"/>
    <p:sldId id="869" r:id="rId59"/>
    <p:sldId id="870" r:id="rId60"/>
    <p:sldId id="898" r:id="rId61"/>
    <p:sldId id="899" r:id="rId62"/>
    <p:sldId id="900" r:id="rId63"/>
    <p:sldId id="901" r:id="rId64"/>
    <p:sldId id="902" r:id="rId65"/>
    <p:sldId id="267" r:id="rId66"/>
    <p:sldId id="268" r:id="rId67"/>
    <p:sldId id="269" r:id="rId68"/>
    <p:sldId id="875" r:id="rId69"/>
    <p:sldId id="903" r:id="rId70"/>
    <p:sldId id="943" r:id="rId71"/>
    <p:sldId id="876" r:id="rId72"/>
    <p:sldId id="878" r:id="rId73"/>
    <p:sldId id="906" r:id="rId74"/>
    <p:sldId id="904" r:id="rId75"/>
    <p:sldId id="944" r:id="rId76"/>
    <p:sldId id="908" r:id="rId77"/>
    <p:sldId id="907" r:id="rId78"/>
    <p:sldId id="881" r:id="rId79"/>
    <p:sldId id="883" r:id="rId80"/>
    <p:sldId id="884" r:id="rId81"/>
    <p:sldId id="871" r:id="rId82"/>
    <p:sldId id="910" r:id="rId83"/>
    <p:sldId id="911" r:id="rId84"/>
    <p:sldId id="912" r:id="rId85"/>
    <p:sldId id="913" r:id="rId86"/>
    <p:sldId id="914" r:id="rId87"/>
    <p:sldId id="915" r:id="rId88"/>
    <p:sldId id="893" r:id="rId89"/>
    <p:sldId id="918" r:id="rId90"/>
    <p:sldId id="919" r:id="rId91"/>
    <p:sldId id="946" r:id="rId92"/>
    <p:sldId id="945" r:id="rId93"/>
    <p:sldId id="517" r:id="rId9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/>
  <p:extLst>
    <p:ext uri="smNativeData">
      <pr:smAppRevision xmlns:pr="smNativeData" xmlns="smNativeData" dt="1696613844" val="1066" revOS="4"/>
      <pr:smFileRevision xmlns:pr="smNativeData" xmlns="smNativeData" dt="1696613844" val="101"/>
      <pr:guideOptions xmlns:pr="smNativeData" xmlns="smNativeData" dt="1696613844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53" d="100"/>
          <a:sy n="53" d="100"/>
        </p:scale>
        <p:origin x="2307" y="216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53" d="100"/>
          <a:sy n="53" d="100"/>
        </p:scale>
        <p:origin x="2307" y="216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416BA-7126-0B47-B6CE-0275B9002C6D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2067C5E8-8A91-9745-9561-7B032909BE08}">
      <dgm:prSet phldrT="[Texto]" custT="1"/>
      <dgm:spPr/>
      <dgm:t>
        <a:bodyPr/>
        <a:lstStyle/>
        <a:p>
          <a:pPr algn="ctr"/>
          <a:r>
            <a:rPr lang="pt-BR" sz="4400" b="0" dirty="0"/>
            <a:t>GUI</a:t>
          </a:r>
          <a:endParaRPr lang="pt-BR" sz="6000" b="0" dirty="0"/>
        </a:p>
      </dgm:t>
    </dgm:pt>
    <dgm:pt modelId="{E5917C81-0ADE-E345-8D64-A1052BAC9D98}" type="parTrans" cxnId="{217C4BBE-11AE-FA44-9146-3684D5F40548}">
      <dgm:prSet/>
      <dgm:spPr/>
      <dgm:t>
        <a:bodyPr/>
        <a:lstStyle/>
        <a:p>
          <a:endParaRPr lang="pt-BR"/>
        </a:p>
      </dgm:t>
    </dgm:pt>
    <dgm:pt modelId="{1A7EDD4A-1DAF-AB40-95DC-01415BCE87EA}" type="sibTrans" cxnId="{217C4BBE-11AE-FA44-9146-3684D5F40548}">
      <dgm:prSet/>
      <dgm:spPr/>
      <dgm:t>
        <a:bodyPr/>
        <a:lstStyle/>
        <a:p>
          <a:endParaRPr lang="pt-BR"/>
        </a:p>
      </dgm:t>
    </dgm:pt>
    <dgm:pt modelId="{7B30FECC-7A69-BE4D-990C-BE260C42C22D}">
      <dgm:prSet phldrT="[Texto]"/>
      <dgm:spPr/>
      <dgm:t>
        <a:bodyPr/>
        <a:lstStyle/>
        <a:p>
          <a:r>
            <a:rPr lang="pt-BR" dirty="0"/>
            <a:t>Serviço</a:t>
          </a:r>
        </a:p>
      </dgm:t>
    </dgm:pt>
    <dgm:pt modelId="{78A13957-B929-EF41-BAD7-939B1C1A3DAE}" type="parTrans" cxnId="{7F11B746-27CD-1B4E-AB48-F5C585801C1C}">
      <dgm:prSet/>
      <dgm:spPr/>
      <dgm:t>
        <a:bodyPr/>
        <a:lstStyle/>
        <a:p>
          <a:endParaRPr lang="pt-BR"/>
        </a:p>
      </dgm:t>
    </dgm:pt>
    <dgm:pt modelId="{262A8592-06D2-A947-8265-A9B5C29BC0EB}" type="sibTrans" cxnId="{7F11B746-27CD-1B4E-AB48-F5C585801C1C}">
      <dgm:prSet/>
      <dgm:spPr/>
      <dgm:t>
        <a:bodyPr/>
        <a:lstStyle/>
        <a:p>
          <a:endParaRPr lang="pt-BR"/>
        </a:p>
      </dgm:t>
    </dgm:pt>
    <dgm:pt modelId="{2FAF421D-B0F1-FD49-8F6A-2A8A47E59EE1}">
      <dgm:prSet phldrT="[Texto]"/>
      <dgm:spPr/>
      <dgm:t>
        <a:bodyPr/>
        <a:lstStyle/>
        <a:p>
          <a:r>
            <a:rPr lang="pt-BR" dirty="0"/>
            <a:t>Unitário</a:t>
          </a:r>
        </a:p>
      </dgm:t>
    </dgm:pt>
    <dgm:pt modelId="{634CDE60-A851-0F49-BB4E-0CBC9E7FD320}" type="parTrans" cxnId="{04A07D2B-7CE6-C142-9C31-28E8942C80AD}">
      <dgm:prSet/>
      <dgm:spPr/>
      <dgm:t>
        <a:bodyPr/>
        <a:lstStyle/>
        <a:p>
          <a:endParaRPr lang="pt-BR"/>
        </a:p>
      </dgm:t>
    </dgm:pt>
    <dgm:pt modelId="{555F0CDD-0E28-A94E-BA33-730922E09DF7}" type="sibTrans" cxnId="{04A07D2B-7CE6-C142-9C31-28E8942C80AD}">
      <dgm:prSet/>
      <dgm:spPr/>
      <dgm:t>
        <a:bodyPr/>
        <a:lstStyle/>
        <a:p>
          <a:endParaRPr lang="pt-BR"/>
        </a:p>
      </dgm:t>
    </dgm:pt>
    <dgm:pt modelId="{42625C3D-7DC4-9F48-892D-2B5E33AFFA86}" type="pres">
      <dgm:prSet presAssocID="{3BD416BA-7126-0B47-B6CE-0275B9002C6D}" presName="Name0" presStyleCnt="0">
        <dgm:presLayoutVars>
          <dgm:dir/>
          <dgm:animLvl val="lvl"/>
          <dgm:resizeHandles val="exact"/>
        </dgm:presLayoutVars>
      </dgm:prSet>
      <dgm:spPr/>
    </dgm:pt>
    <dgm:pt modelId="{2BDA03AC-047A-3048-85DD-96B480414AA8}" type="pres">
      <dgm:prSet presAssocID="{2067C5E8-8A91-9745-9561-7B032909BE08}" presName="Name8" presStyleCnt="0"/>
      <dgm:spPr/>
    </dgm:pt>
    <dgm:pt modelId="{FC42C7DB-9B77-0D4C-9039-D5D149FF21A9}" type="pres">
      <dgm:prSet presAssocID="{2067C5E8-8A91-9745-9561-7B032909BE0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30B4AF1-7C7F-A14A-A30D-46DEE4548A34}" type="pres">
      <dgm:prSet presAssocID="{2067C5E8-8A91-9745-9561-7B032909BE0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4421AF-CE34-0F42-AD2F-2A95F5691A14}" type="pres">
      <dgm:prSet presAssocID="{7B30FECC-7A69-BE4D-990C-BE260C42C22D}" presName="Name8" presStyleCnt="0"/>
      <dgm:spPr/>
    </dgm:pt>
    <dgm:pt modelId="{C197201A-3485-E243-8C0E-AF54F67E6399}" type="pres">
      <dgm:prSet presAssocID="{7B30FECC-7A69-BE4D-990C-BE260C42C22D}" presName="level" presStyleLbl="node1" presStyleIdx="1" presStyleCnt="3">
        <dgm:presLayoutVars>
          <dgm:chMax val="1"/>
          <dgm:bulletEnabled val="1"/>
        </dgm:presLayoutVars>
      </dgm:prSet>
      <dgm:spPr/>
    </dgm:pt>
    <dgm:pt modelId="{74312573-3268-274A-8C28-1724468D2B99}" type="pres">
      <dgm:prSet presAssocID="{7B30FECC-7A69-BE4D-990C-BE260C42C22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8F51EB5-D61F-7C45-9632-21C9793B6ADD}" type="pres">
      <dgm:prSet presAssocID="{2FAF421D-B0F1-FD49-8F6A-2A8A47E59EE1}" presName="Name8" presStyleCnt="0"/>
      <dgm:spPr/>
    </dgm:pt>
    <dgm:pt modelId="{1FD6C017-4152-3547-B04A-6CDD86E2D861}" type="pres">
      <dgm:prSet presAssocID="{2FAF421D-B0F1-FD49-8F6A-2A8A47E59EE1}" presName="level" presStyleLbl="node1" presStyleIdx="2" presStyleCnt="3">
        <dgm:presLayoutVars>
          <dgm:chMax val="1"/>
          <dgm:bulletEnabled val="1"/>
        </dgm:presLayoutVars>
      </dgm:prSet>
      <dgm:spPr/>
    </dgm:pt>
    <dgm:pt modelId="{86E7D730-0625-9842-82E2-57B2877DA3ED}" type="pres">
      <dgm:prSet presAssocID="{2FAF421D-B0F1-FD49-8F6A-2A8A47E59EE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A07D2B-7CE6-C142-9C31-28E8942C80AD}" srcId="{3BD416BA-7126-0B47-B6CE-0275B9002C6D}" destId="{2FAF421D-B0F1-FD49-8F6A-2A8A47E59EE1}" srcOrd="2" destOrd="0" parTransId="{634CDE60-A851-0F49-BB4E-0CBC9E7FD320}" sibTransId="{555F0CDD-0E28-A94E-BA33-730922E09DF7}"/>
    <dgm:cxn modelId="{7F11B746-27CD-1B4E-AB48-F5C585801C1C}" srcId="{3BD416BA-7126-0B47-B6CE-0275B9002C6D}" destId="{7B30FECC-7A69-BE4D-990C-BE260C42C22D}" srcOrd="1" destOrd="0" parTransId="{78A13957-B929-EF41-BAD7-939B1C1A3DAE}" sibTransId="{262A8592-06D2-A947-8265-A9B5C29BC0EB}"/>
    <dgm:cxn modelId="{1020FA4A-54FF-8B43-95F2-F4EE67322446}" type="presOf" srcId="{2FAF421D-B0F1-FD49-8F6A-2A8A47E59EE1}" destId="{86E7D730-0625-9842-82E2-57B2877DA3ED}" srcOrd="1" destOrd="0" presId="urn:microsoft.com/office/officeart/2005/8/layout/pyramid1"/>
    <dgm:cxn modelId="{B77C2B76-2ECD-DD44-A478-C10DAB8283AF}" type="presOf" srcId="{2FAF421D-B0F1-FD49-8F6A-2A8A47E59EE1}" destId="{1FD6C017-4152-3547-B04A-6CDD86E2D861}" srcOrd="0" destOrd="0" presId="urn:microsoft.com/office/officeart/2005/8/layout/pyramid1"/>
    <dgm:cxn modelId="{1B03AA7A-7A0F-5F44-8AB6-449561B6FE5A}" type="presOf" srcId="{2067C5E8-8A91-9745-9561-7B032909BE08}" destId="{B30B4AF1-7C7F-A14A-A30D-46DEE4548A34}" srcOrd="1" destOrd="0" presId="urn:microsoft.com/office/officeart/2005/8/layout/pyramid1"/>
    <dgm:cxn modelId="{9ADD7A85-D318-0145-919F-DFF9B1109A74}" type="presOf" srcId="{3BD416BA-7126-0B47-B6CE-0275B9002C6D}" destId="{42625C3D-7DC4-9F48-892D-2B5E33AFFA86}" srcOrd="0" destOrd="0" presId="urn:microsoft.com/office/officeart/2005/8/layout/pyramid1"/>
    <dgm:cxn modelId="{9B440EA3-F042-A840-A7CD-33D42A206EF1}" type="presOf" srcId="{7B30FECC-7A69-BE4D-990C-BE260C42C22D}" destId="{C197201A-3485-E243-8C0E-AF54F67E6399}" srcOrd="0" destOrd="0" presId="urn:microsoft.com/office/officeart/2005/8/layout/pyramid1"/>
    <dgm:cxn modelId="{217C4BBE-11AE-FA44-9146-3684D5F40548}" srcId="{3BD416BA-7126-0B47-B6CE-0275B9002C6D}" destId="{2067C5E8-8A91-9745-9561-7B032909BE08}" srcOrd="0" destOrd="0" parTransId="{E5917C81-0ADE-E345-8D64-A1052BAC9D98}" sibTransId="{1A7EDD4A-1DAF-AB40-95DC-01415BCE87EA}"/>
    <dgm:cxn modelId="{72BC5DD3-E8C2-7B47-A42E-A36953C05CD5}" type="presOf" srcId="{7B30FECC-7A69-BE4D-990C-BE260C42C22D}" destId="{74312573-3268-274A-8C28-1724468D2B99}" srcOrd="1" destOrd="0" presId="urn:microsoft.com/office/officeart/2005/8/layout/pyramid1"/>
    <dgm:cxn modelId="{00EE95DF-F3CC-0D43-8D8C-02652BF71933}" type="presOf" srcId="{2067C5E8-8A91-9745-9561-7B032909BE08}" destId="{FC42C7DB-9B77-0D4C-9039-D5D149FF21A9}" srcOrd="0" destOrd="0" presId="urn:microsoft.com/office/officeart/2005/8/layout/pyramid1"/>
    <dgm:cxn modelId="{574157F1-17E8-1747-93AA-A18C3769CCF3}" type="presParOf" srcId="{42625C3D-7DC4-9F48-892D-2B5E33AFFA86}" destId="{2BDA03AC-047A-3048-85DD-96B480414AA8}" srcOrd="0" destOrd="0" presId="urn:microsoft.com/office/officeart/2005/8/layout/pyramid1"/>
    <dgm:cxn modelId="{87247FAA-C27F-5D4F-859A-38C5C85A0E6A}" type="presParOf" srcId="{2BDA03AC-047A-3048-85DD-96B480414AA8}" destId="{FC42C7DB-9B77-0D4C-9039-D5D149FF21A9}" srcOrd="0" destOrd="0" presId="urn:microsoft.com/office/officeart/2005/8/layout/pyramid1"/>
    <dgm:cxn modelId="{2431E11C-1C1B-074F-A409-3B5E265540CD}" type="presParOf" srcId="{2BDA03AC-047A-3048-85DD-96B480414AA8}" destId="{B30B4AF1-7C7F-A14A-A30D-46DEE4548A34}" srcOrd="1" destOrd="0" presId="urn:microsoft.com/office/officeart/2005/8/layout/pyramid1"/>
    <dgm:cxn modelId="{C69C33C4-CD91-1B4A-8E25-3254FBC035E5}" type="presParOf" srcId="{42625C3D-7DC4-9F48-892D-2B5E33AFFA86}" destId="{6C4421AF-CE34-0F42-AD2F-2A95F5691A14}" srcOrd="1" destOrd="0" presId="urn:microsoft.com/office/officeart/2005/8/layout/pyramid1"/>
    <dgm:cxn modelId="{DFC79214-1AC7-2849-9BFA-8C45E65E2C40}" type="presParOf" srcId="{6C4421AF-CE34-0F42-AD2F-2A95F5691A14}" destId="{C197201A-3485-E243-8C0E-AF54F67E6399}" srcOrd="0" destOrd="0" presId="urn:microsoft.com/office/officeart/2005/8/layout/pyramid1"/>
    <dgm:cxn modelId="{CCE3C97F-C480-EB41-9251-C9A3103A147C}" type="presParOf" srcId="{6C4421AF-CE34-0F42-AD2F-2A95F5691A14}" destId="{74312573-3268-274A-8C28-1724468D2B99}" srcOrd="1" destOrd="0" presId="urn:microsoft.com/office/officeart/2005/8/layout/pyramid1"/>
    <dgm:cxn modelId="{7124494E-9C9D-F748-BB6F-A048E12F9B92}" type="presParOf" srcId="{42625C3D-7DC4-9F48-892D-2B5E33AFFA86}" destId="{C8F51EB5-D61F-7C45-9632-21C9793B6ADD}" srcOrd="2" destOrd="0" presId="urn:microsoft.com/office/officeart/2005/8/layout/pyramid1"/>
    <dgm:cxn modelId="{0D4FFFB5-B7AE-4440-9A4F-4F7F4B7371A1}" type="presParOf" srcId="{C8F51EB5-D61F-7C45-9632-21C9793B6ADD}" destId="{1FD6C017-4152-3547-B04A-6CDD86E2D861}" srcOrd="0" destOrd="0" presId="urn:microsoft.com/office/officeart/2005/8/layout/pyramid1"/>
    <dgm:cxn modelId="{E40EB509-E91D-2F4A-9048-9E2F84E879CB}" type="presParOf" srcId="{C8F51EB5-D61F-7C45-9632-21C9793B6ADD}" destId="{86E7D730-0625-9842-82E2-57B2877DA3E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CBFBC-744F-A64C-8608-E997D83FD45A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B499599-06FA-CB48-BA0E-79F6DA54B7A2}" type="pres">
      <dgm:prSet presAssocID="{7E9CBFBC-744F-A64C-8608-E997D83FD45A}" presName="linearFlow" presStyleCnt="0">
        <dgm:presLayoutVars>
          <dgm:dir/>
          <dgm:resizeHandles val="exact"/>
        </dgm:presLayoutVars>
      </dgm:prSet>
      <dgm:spPr/>
    </dgm:pt>
  </dgm:ptLst>
  <dgm:cxnLst>
    <dgm:cxn modelId="{9AF7FA84-CAE7-B141-B6CF-0319266E1E1D}" type="presOf" srcId="{7E9CBFBC-744F-A64C-8608-E997D83FD45A}" destId="{BB499599-06FA-CB48-BA0E-79F6DA54B7A2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2C7DB-9B77-0D4C-9039-D5D149FF21A9}">
      <dsp:nvSpPr>
        <dsp:cNvPr id="0" name=""/>
        <dsp:cNvSpPr/>
      </dsp:nvSpPr>
      <dsp:spPr>
        <a:xfrm>
          <a:off x="2084254" y="0"/>
          <a:ext cx="208425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b="0" kern="1200" dirty="0"/>
            <a:t>GUI</a:t>
          </a:r>
          <a:endParaRPr lang="pt-BR" sz="6000" b="0" kern="1200" dirty="0"/>
        </a:p>
      </dsp:txBody>
      <dsp:txXfrm>
        <a:off x="2084254" y="0"/>
        <a:ext cx="2084254" cy="1514064"/>
      </dsp:txXfrm>
    </dsp:sp>
    <dsp:sp modelId="{C197201A-3485-E243-8C0E-AF54F67E6399}">
      <dsp:nvSpPr>
        <dsp:cNvPr id="0" name=""/>
        <dsp:cNvSpPr/>
      </dsp:nvSpPr>
      <dsp:spPr>
        <a:xfrm>
          <a:off x="1042127" y="1514064"/>
          <a:ext cx="4168509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Serviço</a:t>
          </a:r>
        </a:p>
      </dsp:txBody>
      <dsp:txXfrm>
        <a:off x="1771616" y="1514064"/>
        <a:ext cx="2709531" cy="1514064"/>
      </dsp:txXfrm>
    </dsp:sp>
    <dsp:sp modelId="{1FD6C017-4152-3547-B04A-6CDD86E2D861}">
      <dsp:nvSpPr>
        <dsp:cNvPr id="0" name=""/>
        <dsp:cNvSpPr/>
      </dsp:nvSpPr>
      <dsp:spPr>
        <a:xfrm>
          <a:off x="0" y="3028129"/>
          <a:ext cx="6252764" cy="1514064"/>
        </a:xfrm>
        <a:prstGeom prst="trapezoid">
          <a:avLst>
            <a:gd name="adj" fmla="val 6883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Unitário</a:t>
          </a:r>
        </a:p>
      </dsp:txBody>
      <dsp:txXfrm>
        <a:off x="1094233" y="3028129"/>
        <a:ext cx="4064296" cy="1514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pt-br" sz="1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</a:p>
        </p:txBody>
      </p:sp>
      <p:sp>
        <p:nvSpPr>
          <p:cNvPr id="3" name="Espaço Reservado para Data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79X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pt-br" sz="1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fld id="{2B405D4A-04C6-15AB-88F8-F2FE13B67EA7}" type="datetime1">
              <a:t>06/03/2023</a:t>
            </a:fld>
          </a:p>
        </p:txBody>
      </p:sp>
      <p:sp>
        <p:nvSpPr>
          <p:cNvPr id="4" name="Espaço Reservado para Imagem de Slide 3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Ad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</a:p>
        </p:txBody>
      </p:sp>
      <p:sp>
        <p:nvSpPr>
          <p:cNvPr id="5" name="Espaço Reservado para Anotações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Sy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os estilos de texto Mestres</a:t>
            </a:r>
          </a:p>
          <a:p>
            <a:pPr lvl="1">
              <a:defRPr lang="pt-br"/>
            </a:pPr>
            <a:r>
              <a:t>Segundo nível</a:t>
            </a:r>
          </a:p>
          <a:p>
            <a:pPr lvl="2">
              <a:defRPr lang="pt-br"/>
            </a:pPr>
            <a:r>
              <a:t>Terceiro nível</a:t>
            </a:r>
          </a:p>
          <a:p>
            <a:pPr lvl="3">
              <a:defRPr lang="pt-br"/>
            </a:pPr>
            <a:r>
              <a:t>Quarto nível</a:t>
            </a:r>
          </a:p>
          <a:p>
            <a:pPr lvl="4">
              <a:defRPr lang="pt-br"/>
            </a:pPr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DOm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pt-br" sz="1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</a:p>
        </p:txBody>
      </p:sp>
      <p:sp>
        <p:nvSpPr>
          <p:cNvPr id="7" name="Espaço Reservado para Número de Slide 6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zW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pt-br" sz="1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fld id="{2B4013AA-E4C6-15E5-88F8-12B05DB67E47}" type="slidenum">
              <a:t>‹nº›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1E6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D93-DDC6-15FB-88F8-2BAE43B67E7E}" type="slidenum">
              <a:t>14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Hyz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Rug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2/dP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hdHg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UeD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109-47C6-15B7-88F8-B1E20FB67EE4}" type="slidenum">
              <a:t>17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kQC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Nzs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Awq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873-3DC6-159E-88F8-CBCB26B67E9E}" type="slidenum">
              <a:t>18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MMW1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m91K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RR8W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972-3CC6-159F-88F8-CACA27B67E9F}" type="slidenum">
              <a:t>19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7jd1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oHmx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M1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155-1BC6-15C7-88F8-ED927FB67EB8}" type="slidenum">
              <a:t>20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7HXB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ksQ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brVj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C48-06C6-15DA-88F8-F08F62B67EA5}" type="slidenum">
              <a:t>21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aTN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mvzR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741-0FC6-15D1-88F8-F98469B67EAC}" type="slidenum">
              <a:t>22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MPQE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0D6-98C6-15D6-88F8-6E836EB67E3B}" type="slidenum">
              <a:t>23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ji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AD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3BD-F3C6-15C5-88F8-05907DB67E50}" type="slidenum">
              <a:t>3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642-0CC6-15C0-88F8-FA9578B67EAF}" type="slidenum">
              <a:t>24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FAC-E2C6-15F9-88F8-14AC41B67E41}" type="slidenum">
              <a:t>25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4A7-E9C6-1582-88F8-1FD73AB67E4A}" type="slidenum">
              <a:t>26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5B2-FCC6-15B3-88F8-0AE60BB67E5F}" type="slidenum">
              <a:t>27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6CE-80C6-15C0-88F8-769578B67E23}" type="slidenum">
              <a:t>28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FD3-9DC6-15E9-88F8-6BBC51B67E3E}" type="slidenum">
              <a:t>29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587-C9C6-15E3-88F8-3FB65BB67E6A}" type="slidenum">
              <a:t>30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+P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wMDQ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674-3AC6-15A0-88F8-CCF518B67E99}" type="slidenum">
              <a:t>31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dHSE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wMDQ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AB2-FCC6-159C-88F8-0AC924B67E5F}" type="slidenum">
              <a:t>32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xMj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xNTU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B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45F-11C6-15C2-88F8-E7977AB67EB2}" type="slidenum">
              <a:t>33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da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qZ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3E3-ADC6-15B5-88F8-5BE00DB67E0E}" type="slidenum">
              <a:t>7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3OD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gI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eH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D91-DFC6-15BB-88F8-29EE03B67E7C}" type="slidenum">
              <a:t>34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gIC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iYm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2ur6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1BC-F2C6-15A7-88F8-04F21FB67E51}" type="slidenum">
              <a:t>35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HBw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pbXF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u7/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AAB-E5C6-15CC-88F8-139974B67E46}" type="slidenum">
              <a:t>36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ZnaG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Bws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Bgo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4B9-F7C6-15B2-88F8-01E70AB67E54}" type="slidenum">
              <a:t>37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8PT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Q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1DF-91C6-15D7-88F8-67826FB67E32}" type="slidenum">
              <a:t>38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8CD-83C6-15EE-88F8-75BB56B67E20}" type="slidenum">
              <a:t>39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165-2BC6-15A7-88F8-DDF21FB67E88}" type="slidenum">
              <a:t>40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8E7-A9C6-15FE-88F8-5FAB46B67E0A}" type="slidenum">
              <a:t>41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F00-4EC6-1599-88F8-B8CC21B67EED}" type="slidenum">
              <a:t>42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86F-21C6-15FE-88F8-D7AB46B67E82}" type="slidenum">
              <a:t>43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e4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F51-1FC6-1589-88F8-E9DC31B67EBC}" type="slidenum">
              <a:t>8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7DD-93C6-15C1-88F8-659479B67E30}" type="slidenum">
              <a:t>44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904-4AC6-15EF-88F8-BCBA57B67EE9}" type="slidenum">
              <a:t>45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8EF-A1C6-15EE-88F8-57BB56B67E02}" type="slidenum">
              <a:t>46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3D6-98C6-15F5-88F8-6EA04DB67E3B}" type="slidenum">
              <a:t>47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0F4-BAC6-15A6-88F8-4CF31EB67E19}" type="slidenum">
              <a:t>48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8DA-94C6-15CE-88F8-629B76B67E37}" type="slidenum">
              <a:t>49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D87-C9C6-15BB-88F8-3FEE03B67E6A}" type="slidenum">
              <a:t>50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57E-30C6-1593-88F8-C6C62BB67E93}" type="slidenum">
              <a:t>51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E48-06C6-1598-88F8-F0CD20B67EA5}" type="slidenum">
              <a:t>52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P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6AF-E1C6-15E0-88F8-17B558B67E42}" type="slidenum">
              <a:t>53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0BA-F4C6-1586-88F8-02D33EB67E57}" type="slidenum">
              <a:t>9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249-07C6-15D4-88F8-F1816CB67EA4}" type="slidenum">
              <a:t>54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7F8-B6C6-15B1-88F8-40E409B67E15}" type="slidenum">
              <a:t>55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376-38C6-1585-88F8-CED03DB67E9B}" type="slidenum">
              <a:t>56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1C7-89C6-1587-88F8-7FD23FB67E2A}" type="slidenum">
              <a:t>57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P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D6E-20C6-15FB-88F8-D6AE43B67E83}" type="slidenum">
              <a:t>58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BE0-AEC6-15AD-88F8-58F815B67E0D}" type="slidenum">
              <a:t>59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j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A36-78C6-15EC-88F8-8EB954B67EDB}" type="slidenum">
              <a:t>60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767-29C6-15D1-88F8-DF8469B67E8A}" type="slidenum">
              <a:t>61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03A-74C6-15C6-88F8-82937EB67ED7}" type="slidenum">
              <a:t>62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BC5-8BC6-15ED-88F8-7DB855B67E28}" type="slidenum">
              <a:t>63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1CD-83C6-15E7-88F8-75B25FB67E20}" type="slidenum">
              <a:t>10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6FC-B2C6-15E0-88F8-44B558B67E11}" type="slidenum">
              <a:t>64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27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kAe/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082-CCC6-15F6-88F8-3AA34EB67E6F}" type="slidenum">
              <a:t>65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024K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v7X7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e63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0CD-83C6-15F6-88F8-75A34EB67E20}" type="slidenum">
              <a:t>66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z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692-DCC6-15C0-88F8-2A9578B67E7F}" type="slidenum">
              <a:t>67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FC9-87C6-15A9-88F8-71FC11B67E24}" type="slidenum">
              <a:t>68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+/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43B-75C6-15A2-88F8-83F71AB67ED6}" type="slidenum">
              <a:t>69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A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A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A23-6DC6-15CC-88F8-9B9974B67ECE}" type="slidenum">
              <a:t>70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EAP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kA6/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2E1-AFC6-15B4-88F8-59E10CB67E0C}" type="slidenum">
              <a:t>71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A33-7DC6-15AC-88F8-8BF914B67EDE}" type="slidenum">
              <a:t>72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LIwl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48n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046-08C6-15B6-88F8-FEE30EB67EAB}" type="slidenum">
              <a:t>73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1F2-BCC6-15B7-88F8-4AE20FB67E1F}" type="slidenum">
              <a:t>11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DykO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TYK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zg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857-19C6-15BE-88F8-EFEB06B67EBA}" type="slidenum">
              <a:t>74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TY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sjNT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p4JP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1F0-BEC6-15F7-88F8-48A24FB67E1D}" type="slidenum">
              <a:t>75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Q9cN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Xr8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jE3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9BA-F4C6-15EF-88F8-02BA57B67E57}" type="slidenum">
              <a:t>76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o+Bg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ETLh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zPm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03F-71C6-1596-88F8-87C32EB67ED2}" type="slidenum">
              <a:t>77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3HI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llZi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5j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FFF-B1C6-15E9-88F8-47BC51B67E12}" type="slidenum">
              <a:t>78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NEQz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5V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sEm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292-DCC6-15C4-88F8-2A917CB67E7F}" type="slidenum">
              <a:t>79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wV7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u16Y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bV5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67C9-87C6-1591-88F8-71C429B67E24}" type="slidenum">
              <a:t>80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t87v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UrVn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cWe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104C-02C6-15E6-88F8-F4B35EB67EA1}" type="slidenum">
              <a:t>81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v2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2aGd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6ws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7E0-AEC6-15A1-88F8-58F419B67E0D}" type="slidenum">
              <a:t>82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oAJ8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R06H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Isc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4C01-4FC6-15BA-88F8-B9EF02B67EEC}" type="slidenum">
              <a:t>83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762E-60C6-1580-88F8-96D538B67EC3}" type="slidenum">
              <a:t>12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lH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fz63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aG8k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27DD-93C6-15D1-88F8-658469B67E30}" type="slidenum">
              <a:t>84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fJk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U18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3lt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576F-21C6-15A1-88F8-D7F419B67E82}" type="slidenum">
              <a:t>85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QaR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dQhz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6Gm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0E3D-73C6-15F8-88F8-85AD40B67ED0}" type="slidenum">
              <a:t>86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jU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HjI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27F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61G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1EUgZ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pt-br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pt-br"/>
            </a:pPr>
            <a:fld id="{2B403273-3DC6-15C4-88F8-CB917CB67E9E}" type="slidenum">
              <a:t>13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pt-br" sz="60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Subtítul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pt-br" sz="2400" cap="none"/>
            </a:lvl1pPr>
            <a:lvl2pPr marL="457200" indent="0" algn="ctr">
              <a:buNone/>
              <a:defRPr lang="pt-br" sz="2000" cap="none"/>
            </a:lvl2pPr>
            <a:lvl3pPr marL="914400" indent="0" algn="ctr">
              <a:buNone/>
              <a:defRPr lang="pt-br" sz="1800" cap="none"/>
            </a:lvl3pPr>
            <a:lvl4pPr marL="1371600" indent="0" algn="ctr">
              <a:buNone/>
              <a:defRPr lang="pt-br" sz="1600" cap="none"/>
            </a:lvl4pPr>
            <a:lvl5pPr marL="1828800" indent="0" algn="ctr">
              <a:buNone/>
              <a:defRPr lang="pt-br" sz="1600" cap="none"/>
            </a:lvl5pPr>
            <a:lvl6pPr marL="2286000" indent="0" algn="ctr">
              <a:buNone/>
              <a:defRPr lang="pt-br" sz="1600" cap="none"/>
            </a:lvl6pPr>
            <a:lvl7pPr marL="2743200" indent="0" algn="ctr">
              <a:buNone/>
              <a:defRPr lang="pt-br" sz="1600" cap="none"/>
            </a:lvl7pPr>
            <a:lvl8pPr marL="3200400" indent="0" algn="ctr">
              <a:buNone/>
              <a:defRPr lang="pt-br" sz="1600" cap="none"/>
            </a:lvl8pPr>
            <a:lvl9pPr marL="3657600" indent="0" algn="ctr">
              <a:buNone/>
              <a:defRPr lang="pt-br" sz="1600" cap="none"/>
            </a:lvl9pPr>
          </a:lstStyle>
          <a:p>
            <a:pPr>
              <a:defRPr lang="pt-br"/>
            </a:pPr>
            <a:r>
              <a:t>Click to edit Master subtitle style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3C49-07C6-15CA-88F8-F19F72B67EA4}" type="datetime1">
              <a:rPr lang="en-us" cap="none"/>
              <a:t/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200F-41C6-15D6-88F8-B7836EB67EE2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6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w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u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32FB-B5C6-15C4-88F8-43917CB67E16}" type="datetime1">
              <a:rPr lang="en-us" cap="none"/>
              <a:t>3/6/23</a:t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8AcQ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720E-40C6-1584-88F8-B6D13CB67EE3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Q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1E6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2DAF-E1C6-15DB-88F8-178E63B67E42}" type="datetime1">
              <a:rPr lang="en-us" cap="none"/>
              <a:t>3/6/23</a:t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7T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432A-64C6-15B5-88F8-92E00DB67EC7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07A5-EBC6-15F1-88F8-1DA449B67E48}" type="datetime1">
              <a:rPr lang="en-us" cap="none"/>
              <a:t/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31DA-94C6-15C7-88F8-62927FB67E37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pt-br" sz="60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pt-br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pt-br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pt-br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pt-br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pt-br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pt-br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pt-br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pt-br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pt-br" sz="1600" cap="none">
                <a:solidFill>
                  <a:srgbClr val="8C8C8C"/>
                </a:solidFill>
              </a:defRPr>
            </a:lvl9pPr>
          </a:lstStyle>
          <a:p>
            <a:pPr>
              <a:defRPr lang="pt-br"/>
            </a:pPr>
            <a:r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1FB2-FCC6-15E9-88F8-0ABC51B67E5F}" type="datetime1">
              <a:rPr lang="en-us" cap="none"/>
              <a:t>3/6/23</a:t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2572-3CC6-15D3-88F8-CA866BB67E9F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Conteúdo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5" name="Espaço Reservado para Data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40F5-BBC6-15B6-88F8-4DE30EB67E18}" type="datetime1">
              <a:rPr lang="en-us" cap="none"/>
              <a:t>3/6/23</a:t>
            </a:fld>
          </a:p>
        </p:txBody>
      </p:sp>
      <p:sp>
        <p:nvSpPr>
          <p:cNvPr id="6" name="Espaço Reservado para Rodapé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7" name="Espaço Reservado para Número de Slide 6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671F-51C6-1591-88F8-A7C429B67EF2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pt-br" sz="2400" b="1" cap="none"/>
            </a:lvl1pPr>
            <a:lvl2pPr marL="457200" indent="0">
              <a:buNone/>
              <a:defRPr lang="pt-br" sz="2000" b="1" cap="none"/>
            </a:lvl2pPr>
            <a:lvl3pPr marL="914400" indent="0">
              <a:buNone/>
              <a:defRPr lang="pt-br" sz="1800" b="1" cap="none"/>
            </a:lvl3pPr>
            <a:lvl4pPr marL="1371600" indent="0">
              <a:buNone/>
              <a:defRPr lang="pt-br" sz="1600" b="1" cap="none"/>
            </a:lvl4pPr>
            <a:lvl5pPr marL="1828800" indent="0">
              <a:buNone/>
              <a:defRPr lang="pt-br" sz="1600" b="1" cap="none"/>
            </a:lvl5pPr>
            <a:lvl6pPr marL="2286000" indent="0">
              <a:buNone/>
              <a:defRPr lang="pt-br" sz="1600" b="1" cap="none"/>
            </a:lvl6pPr>
            <a:lvl7pPr marL="2743200" indent="0">
              <a:buNone/>
              <a:defRPr lang="pt-br" sz="1600" b="1" cap="none"/>
            </a:lvl7pPr>
            <a:lvl8pPr marL="3200400" indent="0">
              <a:buNone/>
              <a:defRPr lang="pt-br" sz="1600" b="1" cap="none"/>
            </a:lvl8pPr>
            <a:lvl9pPr marL="3657600" indent="0">
              <a:buNone/>
              <a:defRPr lang="pt-br" sz="1600" b="1" cap="none"/>
            </a:lvl9pPr>
          </a:lstStyle>
          <a:p>
            <a:pPr>
              <a:defRPr lang="pt-br"/>
            </a:pPr>
            <a:r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5" name="Espaço Reservado para Texto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pt-br" sz="2400" b="1" cap="none"/>
            </a:lvl1pPr>
            <a:lvl2pPr marL="457200" indent="0">
              <a:buNone/>
              <a:defRPr lang="pt-br" sz="2000" b="1" cap="none"/>
            </a:lvl2pPr>
            <a:lvl3pPr marL="914400" indent="0">
              <a:buNone/>
              <a:defRPr lang="pt-br" sz="1800" b="1" cap="none"/>
            </a:lvl3pPr>
            <a:lvl4pPr marL="1371600" indent="0">
              <a:buNone/>
              <a:defRPr lang="pt-br" sz="1600" b="1" cap="none"/>
            </a:lvl4pPr>
            <a:lvl5pPr marL="1828800" indent="0">
              <a:buNone/>
              <a:defRPr lang="pt-br" sz="1600" b="1" cap="none"/>
            </a:lvl5pPr>
            <a:lvl6pPr marL="2286000" indent="0">
              <a:buNone/>
              <a:defRPr lang="pt-br" sz="1600" b="1" cap="none"/>
            </a:lvl6pPr>
            <a:lvl7pPr marL="2743200" indent="0">
              <a:buNone/>
              <a:defRPr lang="pt-br" sz="1600" b="1" cap="none"/>
            </a:lvl7pPr>
            <a:lvl8pPr marL="3200400" indent="0">
              <a:buNone/>
              <a:defRPr lang="pt-br" sz="1600" b="1" cap="none"/>
            </a:lvl8pPr>
            <a:lvl9pPr marL="3657600" indent="0">
              <a:buNone/>
              <a:defRPr lang="pt-br" sz="1600" b="1" cap="none"/>
            </a:lvl9pPr>
          </a:lstStyle>
          <a:p>
            <a:pPr>
              <a:defRPr lang="pt-br"/>
            </a:pPr>
            <a:r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7" name="Espaço Reservado para Data 6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2606-48C6-15D0-88F8-BE8568B67EEB}" type="datetime1">
              <a:rPr lang="en-us" cap="none"/>
              <a:t>3/6/23</a:t>
            </a:fld>
          </a:p>
        </p:txBody>
      </p:sp>
      <p:sp>
        <p:nvSpPr>
          <p:cNvPr id="8" name="Espaço Reservado para Rodapé 7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ZgO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9" name="Espaço Reservado para Número de Slide 8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iw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23E8-A6C6-15D5-88F8-50806DB67E05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QAM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3FD8-96C6-15C9-88F8-609C71B67E35}" type="datetime1">
              <a:rPr lang="en-us" cap="none"/>
              <a:t>3/6/23</a:t>
            </a:fld>
          </a:p>
        </p:txBody>
      </p:sp>
      <p:sp>
        <p:nvSpPr>
          <p:cNvPr id="4" name="Espaço Reservado para Rodapé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5" name="Espaço Reservado para Número de Slide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z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4297-D9C6-15B4-88F8-2FE10CB67E7A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1E6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31AA-E4C6-15C7-88F8-12927FB67E47}" type="datetime1">
              <a:rPr lang="en-us" cap="none"/>
              <a:t>3/6/23</a:t>
            </a:fld>
          </a:p>
        </p:txBody>
      </p:sp>
      <p:sp>
        <p:nvSpPr>
          <p:cNvPr id="3" name="Espaço Reservado para Rodapé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DOm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4" name="Espaço Reservado para Número de Slide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3FEE-A0C6-15C9-88F8-569C71B67E03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pt-br" sz="3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87T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pt-br" sz="3200" cap="none"/>
            </a:lvl1pPr>
            <a:lvl2pPr>
              <a:defRPr lang="pt-br" sz="2800" cap="none"/>
            </a:lvl2pPr>
            <a:lvl3pPr>
              <a:defRPr lang="pt-br" sz="2400" cap="none"/>
            </a:lvl3pPr>
            <a:lvl4pPr>
              <a:defRPr lang="pt-br" sz="2000" cap="none"/>
            </a:lvl4pPr>
            <a:lvl5pPr>
              <a:defRPr lang="pt-br" sz="2000" cap="none"/>
            </a:lvl5pPr>
            <a:lvl6pPr>
              <a:defRPr lang="pt-br" sz="2000" cap="none"/>
            </a:lvl6pPr>
            <a:lvl7pPr>
              <a:defRPr lang="pt-br" sz="2000" cap="none"/>
            </a:lvl7pPr>
            <a:lvl8pPr>
              <a:defRPr lang="pt-br" sz="2000" cap="none"/>
            </a:lvl8pPr>
            <a:lvl9pPr>
              <a:defRPr lang="pt-br" sz="2000" cap="none"/>
            </a:lvl9pPr>
          </a:lstStyle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Texto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pt-br" sz="1600" cap="none"/>
            </a:lvl1pPr>
            <a:lvl2pPr marL="457200" indent="0">
              <a:buNone/>
              <a:defRPr lang="pt-br" sz="1400" cap="none"/>
            </a:lvl2pPr>
            <a:lvl3pPr marL="914400" indent="0">
              <a:buNone/>
              <a:defRPr lang="pt-br" sz="1200" cap="none"/>
            </a:lvl3pPr>
            <a:lvl4pPr marL="1371600" indent="0">
              <a:buNone/>
              <a:defRPr lang="pt-br" sz="1000" cap="none"/>
            </a:lvl4pPr>
            <a:lvl5pPr marL="1828800" indent="0">
              <a:buNone/>
              <a:defRPr lang="pt-br" sz="1000" cap="none"/>
            </a:lvl5pPr>
            <a:lvl6pPr marL="2286000" indent="0">
              <a:buNone/>
              <a:defRPr lang="pt-br" sz="1000" cap="none"/>
            </a:lvl6pPr>
            <a:lvl7pPr marL="2743200" indent="0">
              <a:buNone/>
              <a:defRPr lang="pt-br" sz="1000" cap="none"/>
            </a:lvl7pPr>
            <a:lvl8pPr marL="3200400" indent="0">
              <a:buNone/>
              <a:defRPr lang="pt-br" sz="1000" cap="none"/>
            </a:lvl8pPr>
            <a:lvl9pPr marL="3657600" indent="0">
              <a:buNone/>
              <a:defRPr lang="pt-br" sz="1000" cap="none"/>
            </a:lvl9pPr>
          </a:lstStyle>
          <a:p>
            <a:pPr>
              <a:defRPr lang="pt-br"/>
            </a:pPr>
            <a:r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h4k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09DF-91C6-15FF-88F8-67AA47B67E32}" type="datetime1">
              <a:rPr lang="en-us" cap="none"/>
              <a:t>3/6/23</a:t>
            </a:fld>
          </a:p>
        </p:txBody>
      </p:sp>
      <p:sp>
        <p:nvSpPr>
          <p:cNvPr id="6" name="Espaço Reservado para Rodapé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7" name="Espaço Reservado para Número de Slide 6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pe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264B-05C6-15D0-88F8-F38568B67EA6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wb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pt-br" sz="3200" cap="none"/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A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pt-br" sz="3200" cap="none"/>
            </a:lvl1pPr>
            <a:lvl2pPr marL="457200" indent="0">
              <a:buNone/>
              <a:defRPr lang="pt-br" sz="2800" cap="none"/>
            </a:lvl2pPr>
            <a:lvl3pPr marL="914400" indent="0">
              <a:buNone/>
              <a:defRPr lang="pt-br" sz="2400" cap="none"/>
            </a:lvl3pPr>
            <a:lvl4pPr marL="1371600" indent="0">
              <a:buNone/>
              <a:defRPr lang="pt-br" sz="2000" cap="none"/>
            </a:lvl4pPr>
            <a:lvl5pPr marL="1828800" indent="0">
              <a:buNone/>
              <a:defRPr lang="pt-br" sz="2000" cap="none"/>
            </a:lvl5pPr>
            <a:lvl6pPr marL="2286000" indent="0">
              <a:buNone/>
              <a:defRPr lang="pt-br" sz="2000" cap="none"/>
            </a:lvl6pPr>
            <a:lvl7pPr marL="2743200" indent="0">
              <a:buNone/>
              <a:defRPr lang="pt-br" sz="2000" cap="none"/>
            </a:lvl7pPr>
            <a:lvl8pPr marL="3200400" indent="0">
              <a:buNone/>
              <a:defRPr lang="pt-br" sz="2000" cap="none"/>
            </a:lvl8pPr>
            <a:lvl9pPr marL="3657600" indent="0">
              <a:buNone/>
              <a:defRPr lang="pt-br" sz="2000" cap="none"/>
            </a:lvl9pPr>
          </a:lstStyle>
          <a:p>
            <a:pPr>
              <a:defRPr lang="pt-br"/>
            </a:pPr>
          </a:p>
        </p:txBody>
      </p:sp>
      <p:sp>
        <p:nvSpPr>
          <p:cNvPr id="4" name="Espaço Reservado para Texto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RhYm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pt-br" sz="1600" cap="none"/>
            </a:lvl1pPr>
            <a:lvl2pPr marL="457200" indent="0">
              <a:buNone/>
              <a:defRPr lang="pt-br" sz="1400" cap="none"/>
            </a:lvl2pPr>
            <a:lvl3pPr marL="914400" indent="0">
              <a:buNone/>
              <a:defRPr lang="pt-br" sz="1200" cap="none"/>
            </a:lvl3pPr>
            <a:lvl4pPr marL="1371600" indent="0">
              <a:buNone/>
              <a:defRPr lang="pt-br" sz="1000" cap="none"/>
            </a:lvl4pPr>
            <a:lvl5pPr marL="1828800" indent="0">
              <a:buNone/>
              <a:defRPr lang="pt-br" sz="1000" cap="none"/>
            </a:lvl5pPr>
            <a:lvl6pPr marL="2286000" indent="0">
              <a:buNone/>
              <a:defRPr lang="pt-br" sz="1000" cap="none"/>
            </a:lvl6pPr>
            <a:lvl7pPr marL="2743200" indent="0">
              <a:buNone/>
              <a:defRPr lang="pt-br" sz="1000" cap="none"/>
            </a:lvl7pPr>
            <a:lvl8pPr marL="3200400" indent="0">
              <a:buNone/>
              <a:defRPr lang="pt-br" sz="1000" cap="none"/>
            </a:lvl8pPr>
            <a:lvl9pPr marL="3657600" indent="0">
              <a:buNone/>
              <a:defRPr lang="pt-br" sz="1000" cap="none"/>
            </a:lvl9pPr>
          </a:lstStyle>
          <a:p>
            <a:pPr>
              <a:defRPr lang="pt-br"/>
            </a:pPr>
            <a:r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pt-br"/>
            </a:pPr>
            <a:fld id="{2B407D76-38C6-158B-88F8-CEDE33B67E9B}" type="datetime1">
              <a:rPr lang="en-us" cap="none"/>
              <a:t>3/6/23</a:t>
            </a:fld>
          </a:p>
        </p:txBody>
      </p:sp>
      <p:sp>
        <p:nvSpPr>
          <p:cNvPr id="6" name="Espaço Reservado para Rodapé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pe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7" name="Espaço Reservado para Número de Slide 6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413E-70C6-15B7-88F8-86E20FB67ED3}" type="slidenum">
              <a:t>‹nº›</a:t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xvY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Click to edit Master text styles</a:t>
            </a:r>
          </a:p>
          <a:p>
            <a:pPr lvl="1">
              <a:defRPr lang="pt-br"/>
            </a:pPr>
            <a:r>
              <a:t>Second level</a:t>
            </a:r>
          </a:p>
          <a:p>
            <a:pPr lvl="2">
              <a:defRPr lang="pt-br"/>
            </a:pPr>
            <a:r>
              <a:t>Third level</a:t>
            </a:r>
          </a:p>
          <a:p>
            <a:pPr lvl="3">
              <a:defRPr lang="pt-br"/>
            </a:pPr>
            <a:r>
              <a:t>Fourth level</a:t>
            </a:r>
          </a:p>
          <a:p>
            <a:pPr lvl="4">
              <a:defRPr lang="pt-br"/>
            </a:pPr>
            <a:r>
              <a:t>Fifth level</a:t>
            </a:r>
          </a:p>
        </p:txBody>
      </p:sp>
      <p:sp>
        <p:nvSpPr>
          <p:cNvPr id="4" name="Espaço Reservado para Data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pt-br" sz="1200" cap="none">
                <a:solidFill>
                  <a:srgbClr val="8C8C8C"/>
                </a:solidFill>
              </a:defRPr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fld id="{2B401440-0EC6-15E2-88F8-F8B75AB67EAD}" type="datetime1">
              <a:rPr lang="en-us" cap="none"/>
              <a:t/>
            </a:fld>
          </a:p>
        </p:txBody>
      </p:sp>
      <p:sp>
        <p:nvSpPr>
          <p:cNvPr id="5" name="Espaço Reservado para Rodapé 4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pt-br" sz="1200" cap="none">
                <a:solidFill>
                  <a:srgbClr val="8C8C8C"/>
                </a:solidFill>
              </a:defRPr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r>
              <a:t>C204 – ENGENHARIA DE SOFTWARE</a:t>
            </a:r>
          </a:p>
        </p:txBody>
      </p:sp>
      <p:sp>
        <p:nvSpPr>
          <p:cNvPr id="6" name="Espaço Reservado para Número de Slide 5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pt-br" sz="1200" cap="none">
                <a:solidFill>
                  <a:srgbClr val="8C8C8C"/>
                </a:solidFill>
              </a:defRPr>
            </a:lvl1pPr>
            <a:lvl2pPr>
              <a:defRPr lang="pt-br"/>
            </a:lvl2pPr>
            <a:lvl3pPr>
              <a:defRPr lang="pt-br"/>
            </a:lvl3pPr>
            <a:lvl4pPr>
              <a:defRPr lang="pt-br"/>
            </a:lvl4pPr>
            <a:lvl5pPr>
              <a:defRPr lang="pt-br"/>
            </a:lvl5pPr>
            <a:lvl6pPr>
              <a:defRPr lang="pt-br"/>
            </a:lvl6pPr>
            <a:lvl7pPr>
              <a:defRPr lang="pt-br"/>
            </a:lvl7pPr>
            <a:lvl8pPr>
              <a:defRPr lang="pt-br"/>
            </a:lvl8pPr>
            <a:lvl9pPr>
              <a:defRPr lang="pt-br"/>
            </a:lvl9pPr>
          </a:lstStyle>
          <a:p>
            <a:pPr>
              <a:defRPr lang="pt-br"/>
            </a:pPr>
            <a:fld id="{2B4072C8-86C6-1584-88F8-70D13CB67E25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pt-br"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hyperlink" Target="mailto:Christopher@inatel.br" TargetMode="External"/><Relationship Id="rId5" Type="http://schemas.openxmlformats.org/officeDocument/2006/relationships/image" Target="../media/image2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tif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Relationship Id="rId6" Type="http://schemas.openxmlformats.org/officeDocument/2006/relationships/image" Target="../media/image25.tif"/><Relationship Id="rId7" Type="http://schemas.openxmlformats.org/officeDocument/2006/relationships/image" Target="../media/image26.tif"/><Relationship Id="rId8" Type="http://schemas.openxmlformats.org/officeDocument/2006/relationships/image" Target="../media/image27.tif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tif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tif"/><Relationship Id="rId4" Type="http://schemas.openxmlformats.org/officeDocument/2006/relationships/image" Target="../media/image33.tif"/><Relationship Id="rId5" Type="http://schemas.openxmlformats.org/officeDocument/2006/relationships/image" Target="../media/image34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2.tif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tif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tif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microsoft.com/office/2007/relationships/diagramDrawing" Target="../diagrams/drawing1.xml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2.xml"/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8" Type="http://schemas.openxmlformats.org/officeDocument/2006/relationships/image" Target="../media/image7.tif"/><Relationship Id="rId19" Type="http://schemas.openxmlformats.org/officeDocument/2006/relationships/image" Target="../media/image8.png"/><Relationship Id="rId20" Type="http://schemas.openxmlformats.org/officeDocument/2006/relationships/image" Target="../media/image9.jpeg"/><Relationship Id="rId21" Type="http://schemas.openxmlformats.org/officeDocument/2006/relationships/image" Target="../media/image10.png"/><Relationship Id="rId22" Type="http://schemas.openxmlformats.org/officeDocument/2006/relationships/image" Target="../media/image11.jpe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tif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tif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tif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tif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tif"/><Relationship Id="rId4" Type="http://schemas.openxmlformats.org/officeDocument/2006/relationships/image" Target="../media/image22.tif"/><Relationship Id="rId5" Type="http://schemas.openxmlformats.org/officeDocument/2006/relationships/image" Target="../media/image28.gif"/></Relationships>
</file>

<file path=ppt/slides/_rels/slide4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7.png"/></Relationships>
</file>

<file path=ppt/slides/_rels/slide4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tif"/><Relationship Id="rId4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58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tif"/></Relationships>
</file>

<file path=ppt/slides/_rels/slide5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tif"/></Relationships>
</file>

<file path=ppt/slides/_rels/slide5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5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5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tif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</file>

<file path=ppt/slides/_rels/slide6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67.jpeg"/></Relationships>
</file>

<file path=ppt/slides/_rels/slide6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67.jpeg"/></Relationships>
</file>

<file path=ppt/slides/_rels/slide6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67.jpeg"/></Relationships>
</file>

<file path=ppt/slides/_rels/slide6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6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gif"/></Relationships>
</file>

<file path=ppt/slides/_rels/slide6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/Relationships>
</file>

<file path=ppt/slides/_rels/slide6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7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7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7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Relationship Id="rId4" Type="http://schemas.openxmlformats.org/officeDocument/2006/relationships/image" Target="../media/image47.png"/></Relationships>
</file>

<file path=ppt/slides/_rels/slide7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/Relationships>
</file>

<file path=ppt/slides/_rels/slide7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7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tif"/></Relationships>
</file>

<file path=ppt/slides/_rels/slide7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tif"/><Relationship Id="rId4" Type="http://schemas.openxmlformats.org/officeDocument/2006/relationships/image" Target="../media/image85.png"/></Relationships>
</file>

<file path=ppt/slides/_rels/slide7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tif"/></Relationships>
</file>

<file path=ppt/slides/_rels/slide7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tif"/><Relationship Id="rId4" Type="http://schemas.openxmlformats.org/officeDocument/2006/relationships/image" Target="../media/image86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8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tif"/><Relationship Id="rId4" Type="http://schemas.openxmlformats.org/officeDocument/2006/relationships/image" Target="../media/image87.png"/></Relationships>
</file>

<file path=ppt/slides/_rels/slide8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tif"/></Relationships>
</file>

<file path=ppt/slides/_rels/slide8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tif"/></Relationships>
</file>

<file path=ppt/slides/_rels/slide8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8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png"/></Relationships>
</file>

<file path=ppt/slides/_rels/slide8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tif"/></Relationships>
</file>

<file path=ppt/slides/_rels/slide8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2.png"/><Relationship Id="rId4" Type="http://schemas.openxmlformats.org/officeDocument/2006/relationships/hyperlink" Target="https://engsoftmoderna.info/cap8.html" TargetMode="External"/><Relationship Id="rId5" Type="http://schemas.openxmlformats.org/officeDocument/2006/relationships/image" Target="../media/image93.png"/></Relationships>
</file>

<file path=ppt/slides/_rels/slide8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4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eg"/><Relationship Id="rId4" Type="http://schemas.openxmlformats.org/officeDocument/2006/relationships/image" Target="../media/image17.tif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4cAADkBQAAgi4AAPM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631690" y="9575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zwgAAJEMAAAPQQAAMR4AABAAAAAmAAAACAAAAAEgAAAAAAAA"/>
              </a:ext>
            </a:extLst>
          </p:cNvSpPr>
          <p:nvPr>
            <p:ph type="ctrTitle"/>
          </p:nvPr>
        </p:nvSpPr>
        <p:spPr>
          <a:xfrm>
            <a:off x="1431925" y="2042795"/>
            <a:ext cx="9144000" cy="28651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br/>
            <a:r>
              <a:rPr lang="pt-br" sz="3600" cap="none"/>
              <a:t>C214 – Engenharia de Software</a:t>
            </a:r>
            <a:br/>
            <a:br/>
            <a:r>
              <a:t> Teste de Unidade</a:t>
            </a:r>
          </a:p>
        </p:txBody>
      </p:sp>
      <p:sp>
        <p:nvSpPr>
          <p:cNvPr id="4" name="Subtítul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Af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AkAAH4bAACgQQAAFiYAABAAAAAmAAAACAAAAAEgAAAAAAAA"/>
              </a:ext>
            </a:extLst>
          </p:cNvSpPr>
          <p:nvPr>
            <p:ph type="subTitle" idx="1"/>
          </p:nvPr>
        </p:nvSpPr>
        <p:spPr>
          <a:xfrm>
            <a:off x="1524000" y="4469130"/>
            <a:ext cx="9144000" cy="172212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pt-br"/>
            </a:pPr>
          </a:p>
          <a:p>
            <a:pPr>
              <a:defRPr lang="pt-br"/>
            </a:pPr>
            <a:r>
              <a:t>Prof. Christopher Lima</a:t>
            </a:r>
          </a:p>
          <a:p>
            <a:pPr>
              <a:defRPr lang="pt-br"/>
            </a:pPr>
            <a:r>
              <a:rPr lang="pt-br" cap="none">
                <a:hlinkClick r:id="rId4"/>
              </a:rPr>
              <a:t>christopher@inatel.br</a:t>
            </a:r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Imagem 4" descr="Uma imagem contendo objeto, relógio&#10;&#10;Descrição gerada automaticamente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uTlN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9BAADrAAAAAEsAANwK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575925" y="149225"/>
            <a:ext cx="1616075" cy="1616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mAcAAAAAAAAAAAAA8QIAAAAAAABkAAAAZAAAAAAAAAAjAAAABAAAAGQAAAAXAAAAFAAAAAAAAAAAAAAA/38AAP9/AAAAAAAACQAAAAQAAAA8ZGd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xhgAAEQqAAAQAAAAJgAAAAgAAAD//////////w=="/>
              </a:ext>
            </a:extLst>
          </p:cNvPicPr>
          <p:nvPr/>
        </p:nvPicPr>
        <p:blipFill>
          <a:blip r:embed="rId3"/>
          <a:srcRect l="19440" t="0" r="0" b="7530"/>
          <a:stretch>
            <a:fillRect/>
          </a:stretch>
        </p:blipFill>
        <p:spPr>
          <a:xfrm>
            <a:off x="0" y="0"/>
            <a:ext cx="4027170" cy="6870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xsAAGEBAABDQwAARwoAABAgAAAmAAAACAAAAP//////////"/>
              </a:ext>
            </a:extLst>
          </p:cNvSpPr>
          <p:nvPr/>
        </p:nvSpPr>
        <p:spPr>
          <a:xfrm>
            <a:off x="4505325" y="224155"/>
            <a:ext cx="6428740" cy="1446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400" cap="none"/>
              <a:t>A classe C1 possui duas classes de testes, T1 e T2 </a:t>
            </a:r>
            <a:endParaRPr lang="pt-br" sz="4400" cap="none"/>
          </a:p>
        </p:txBody>
      </p:sp>
      <p:sp>
        <p:nvSpPr>
          <p:cNvPr id="4" name="TextBox 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xsAADwMAABDQwAAIhUAABAgAAAmAAAACAAAAP//////////"/>
              </a:ext>
            </a:extLst>
          </p:cNvSpPr>
          <p:nvPr/>
        </p:nvSpPr>
        <p:spPr>
          <a:xfrm>
            <a:off x="4505325" y="1988820"/>
            <a:ext cx="6428740" cy="1446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400" cap="none"/>
              <a:t>A classe C2 não possui classes de testes</a:t>
            </a:r>
            <a:endParaRPr lang="pt-br" sz="4400" cap="none"/>
          </a:p>
        </p:txBody>
      </p:sp>
      <p:sp>
        <p:nvSpPr>
          <p:cNvPr id="5" name="TextBox 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xsAABcXAABDQwAAKCQAABAgAAAmAAAACAAAAP//////////"/>
              </a:ext>
            </a:extLst>
          </p:cNvSpPr>
          <p:nvPr/>
        </p:nvSpPr>
        <p:spPr>
          <a:xfrm>
            <a:off x="4505325" y="3753485"/>
            <a:ext cx="6428740" cy="2124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400" cap="none"/>
              <a:t>As classes C3 e C4  possuem, ambas, uma classe de teste</a:t>
            </a:r>
            <a:endParaRPr lang="pt-br" sz="4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RhYAABAgAAAmAAAACAAAAP//////////"/>
              </a:ext>
            </a:extLst>
          </p:cNvSpPr>
          <p:nvPr/>
        </p:nvSpPr>
        <p:spPr>
          <a:xfrm>
            <a:off x="108585" y="204470"/>
            <a:ext cx="11817350" cy="341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Normalmente as classes ficam divididas em dois pacotes: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Funcionalidade (</a:t>
            </a:r>
            <a:r>
              <a:rPr lang="pt-br" sz="5400" i="1" cap="none"/>
              <a:t>main</a:t>
            </a:r>
            <a:r>
              <a:rPr lang="pt-br" sz="5400" cap="none"/>
              <a:t>)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Teste (</a:t>
            </a:r>
            <a:r>
              <a:rPr lang="pt-br" sz="5400" i="1" cap="none"/>
              <a:t>test</a:t>
            </a:r>
            <a:r>
              <a:rPr lang="pt-br" sz="5400" cap="none"/>
              <a:t>)</a:t>
            </a:r>
            <a:endParaRPr lang="pt-br" sz="5400" cap="none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iQgAAM0DAAAAAAAAIgc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IxAABhDQAAYkYAAKwnAAAQAAAAJgAAAAgAAAD//////////w=="/>
              </a:ext>
            </a:extLst>
          </p:cNvPicPr>
          <p:nvPr/>
        </p:nvPicPr>
        <p:blipFill>
          <a:blip r:embed="rId3"/>
          <a:srcRect l="21850" t="9730" r="0" b="18260"/>
          <a:stretch>
            <a:fillRect/>
          </a:stretch>
        </p:blipFill>
        <p:spPr>
          <a:xfrm>
            <a:off x="8017510" y="2174875"/>
            <a:ext cx="3423920" cy="42741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DQwAABAgAAAmAAAACAAAAP//////////"/>
              </a:ext>
            </a:extLst>
          </p:cNvSpPr>
          <p:nvPr/>
        </p:nvSpPr>
        <p:spPr>
          <a:xfrm>
            <a:off x="108585" y="204470"/>
            <a:ext cx="1181735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São implementados por </a:t>
            </a:r>
            <a:r>
              <a:rPr lang="pt-br" sz="5400" b="1" i="1" cap="none">
                <a:solidFill>
                  <a:srgbClr val="0070C0"/>
                </a:solidFill>
              </a:rPr>
              <a:t>frameworks</a:t>
            </a:r>
            <a:r>
              <a:rPr lang="pt-br" sz="5400" b="1" i="1" cap="none"/>
              <a:t> </a:t>
            </a:r>
            <a:r>
              <a:rPr lang="pt-br" sz="5400" cap="none"/>
              <a:t>de teste</a:t>
            </a:r>
            <a:endParaRPr lang="pt-br" sz="5400" cap="none"/>
          </a:p>
        </p:txBody>
      </p:sp>
      <p:pic>
        <p:nvPicPr>
          <p:cNvPr id="3" name="Picture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CQUAAEkGAAAVBAAAYgYAAAAAAABkAAAAZAAAAAAAAAAjAAAABAAAAGQAAAAXAAAAFAAAAAAAAAAAAAAA/38AAP9/AAAAAAAACQAAAAQAAAAQ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nAADmBwAAXUkAAFYXAAAQAAAAJgAAAAgAAAD//////////w=="/>
              </a:ext>
            </a:extLst>
          </p:cNvPicPr>
          <p:nvPr/>
        </p:nvPicPr>
        <p:blipFill>
          <a:blip r:embed="rId3"/>
          <a:srcRect l="12890" t="16090" r="10450" b="16340"/>
          <a:stretch>
            <a:fillRect/>
          </a:stretch>
        </p:blipFill>
        <p:spPr>
          <a:xfrm>
            <a:off x="6380480" y="1283970"/>
            <a:ext cx="5545455" cy="2509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fwQAAKENAABCBAAA6A0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QWAAC1GwAAXUkAACcoAAAQAAAAJgAAAAgAAAD//////////w=="/>
              </a:ext>
            </a:extLst>
          </p:cNvPicPr>
          <p:nvPr/>
        </p:nvPicPr>
        <p:blipFill>
          <a:blip r:embed="rId4"/>
          <a:srcRect l="11510" t="34890" r="10900" b="35600"/>
          <a:stretch>
            <a:fillRect/>
          </a:stretch>
        </p:blipFill>
        <p:spPr>
          <a:xfrm>
            <a:off x="3599180" y="4504055"/>
            <a:ext cx="8326755" cy="2023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ApRtZ2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D///9EDAAAwCMAALUbAAAQAAAAJgAAAAgAAAD//////////w=="/>
              </a:ext>
            </a:extLst>
          </p:cNvPicPr>
          <p:nvPr/>
        </p:nvPicPr>
        <p:blipFill>
          <a:blip r:embed="rId5"/>
          <a:srcRect l="0" t="28640" r="0" b="28400"/>
          <a:stretch>
            <a:fillRect/>
          </a:stretch>
        </p:blipFill>
        <p:spPr>
          <a:xfrm>
            <a:off x="-30480" y="1993900"/>
            <a:ext cx="5842000" cy="2510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BguTC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wSAAAAAAAAnDYAAHAPAAAQAAAAJgAAAAgAAAD//////////w=="/>
              </a:ext>
            </a:extLst>
          </p:cNvPicPr>
          <p:nvPr/>
        </p:nvPicPr>
        <p:blipFill>
          <a:blip r:embed="rId3"/>
          <a:srcRect l="0" t="28640" r="0" b="28400"/>
          <a:stretch>
            <a:fillRect/>
          </a:stretch>
        </p:blipFill>
        <p:spPr>
          <a:xfrm>
            <a:off x="3035300" y="0"/>
            <a:ext cx="5842000" cy="25095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AAAACsRAADwIwAA2RYAABAgAAAmAAAACAAAAP//////////"/>
              </a:ext>
            </a:extLst>
          </p:cNvSpPr>
          <p:nvPr/>
        </p:nvSpPr>
        <p:spPr>
          <a:xfrm>
            <a:off x="0" y="2790825"/>
            <a:ext cx="584200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Kent Beck</a:t>
            </a:r>
            <a:endParaRPr lang="pt-br" sz="5400" cap="none"/>
          </a:p>
        </p:txBody>
      </p:sp>
      <p:pic>
        <p:nvPicPr>
          <p:cNvPr id="4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kzp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FFwAAnRkAADo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2055"/>
            <a:ext cx="4163695" cy="31222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jS/F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83AABvFgAAAEsAADA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8980805" y="3646805"/>
            <a:ext cx="3211195" cy="3211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9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i4AALcQAAAuUgAAZRYAABAgAAAmAAAACAAAAP//////////"/>
              </a:ext>
            </a:extLst>
          </p:cNvSpPr>
          <p:nvPr/>
        </p:nvSpPr>
        <p:spPr>
          <a:xfrm>
            <a:off x="7517130" y="2717165"/>
            <a:ext cx="584200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Erich Gamma</a:t>
            </a:r>
            <a:endParaRPr lang="pt-br" sz="5400" cap="none"/>
          </a:p>
        </p:txBody>
      </p:sp>
      <p:pic>
        <p:nvPicPr>
          <p:cNvPr id="7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uRF9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AuAADJHgAAPzcAAIgn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559040" y="5004435"/>
            <a:ext cx="1421765" cy="14217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UAMAAAAAAABqAwAAAAAAAAAAAABkAAAAZAAAAAAAAAAjAAAABAAAAGQAAAAXAAAAFAAAAAAAAAAAAAAA/38AAP9/AAAAAAAACQAAAAQAAACAmUb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k8AABeAQAAoUkAAM8QAAAQAAAAJgAAAAgAAAD//////////w=="/>
              </a:ext>
            </a:extLst>
          </p:cNvPicPr>
          <p:nvPr/>
        </p:nvPicPr>
        <p:blipFill>
          <a:blip r:embed="rId7"/>
          <a:srcRect l="8480" t="0" r="8740" b="0"/>
          <a:stretch>
            <a:fillRect/>
          </a:stretch>
        </p:blipFill>
        <p:spPr>
          <a:xfrm>
            <a:off x="9891395" y="222250"/>
            <a:ext cx="2077720" cy="25101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6wQAAAAAAAA7BAAAAAAAAAAAAABkAAAAZAAAAAAAAAAjAAAABAAAAGQAAAAXAAAAFAAAAAAAAAAAAAAA/38AAP9/AAAAAAAACQAAAAQAAAAQJ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0aAACMGwAAbigAAIgnAAAQAAAAJgAAAAgAAAD//////////w=="/>
              </a:ext>
            </a:extLst>
          </p:cNvPicPr>
          <p:nvPr/>
        </p:nvPicPr>
        <p:blipFill>
          <a:blip r:embed="rId8"/>
          <a:srcRect l="12590" t="0" r="10830" b="0"/>
          <a:stretch>
            <a:fillRect/>
          </a:stretch>
        </p:blipFill>
        <p:spPr>
          <a:xfrm>
            <a:off x="4295775" y="4478020"/>
            <a:ext cx="2276475" cy="19481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hcAAJUBAACCOwAAQwcAABAgAAAmAAAACAAAAP//////////"/>
              </a:ext>
            </a:extLst>
          </p:cNvSpPr>
          <p:nvPr/>
        </p:nvSpPr>
        <p:spPr>
          <a:xfrm>
            <a:off x="3831590" y="257175"/>
            <a:ext cx="584200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Testar uma Pilha</a:t>
            </a:r>
            <a:endParaRPr lang="pt-br" sz="5400" cap="none"/>
          </a:p>
        </p:txBody>
      </p:sp>
      <p:pic>
        <p:nvPicPr>
          <p:cNvPr id="3" name="Picture 2" descr="Stack Of Dishes GIFs - Get the best GIF on GIPHY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NPNS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kYAAAJCQAA1zIAALQ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27475" y="1468755"/>
            <a:ext cx="4337050" cy="49853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5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mrUjD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WfW1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wMAAD8CAADYRQAAZwoAABAAAAAmAAAACAAAAAEgAAAAAAAA"/>
              </a:ext>
            </a:extLst>
          </p:cNvSpPr>
          <p:nvPr>
            <p:ph type="title"/>
          </p:nvPr>
        </p:nvSpPr>
        <p:spPr>
          <a:xfrm>
            <a:off x="509905" y="365125"/>
            <a:ext cx="10843895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  <a:r>
              <a:t>Pilha </a:t>
            </a:r>
            <a:r>
              <a:rPr lang="pt-br" b="1" i="1" cap="none"/>
              <a:t>(Stack) </a:t>
            </a:r>
            <a:r>
              <a:t>- Revisão</a:t>
            </a:r>
          </a:p>
        </p:txBody>
      </p:sp>
      <p:sp>
        <p:nvSpPr>
          <p:cNvPr id="3" name="CaixaDeTexto 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AEAAPcJAAAwRwAANSkAABAgAAAmAAAACAAAAP//////////"/>
              </a:ext>
            </a:extLst>
          </p:cNvSpPr>
          <p:nvPr/>
        </p:nvSpPr>
        <p:spPr>
          <a:xfrm>
            <a:off x="215900" y="1619885"/>
            <a:ext cx="11356340" cy="5078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lvl="1" marL="10287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A Pilha é uma estrutura de dados do tipo </a:t>
            </a:r>
            <a:r>
              <a:rPr lang="pt-br" sz="3600" cap="none">
                <a:solidFill>
                  <a:srgbClr val="0070C0"/>
                </a:solidFill>
              </a:rPr>
              <a:t>LIFO</a:t>
            </a:r>
            <a:r>
              <a:rPr lang="pt-br" sz="3600" cap="none"/>
              <a:t> </a:t>
            </a:r>
            <a:r>
              <a:rPr lang="pt-br" sz="3600" cap="none">
                <a:solidFill>
                  <a:srgbClr val="0070C0"/>
                </a:solidFill>
              </a:rPr>
              <a:t>(</a:t>
            </a:r>
            <a:r>
              <a:rPr lang="pt-br" sz="3600" b="1" i="1" cap="none">
                <a:solidFill>
                  <a:srgbClr val="0070C0"/>
                </a:solidFill>
              </a:rPr>
              <a:t>Last In</a:t>
            </a:r>
            <a:r>
              <a:rPr lang="pt-br" sz="3600" b="1" i="1" cap="none"/>
              <a:t> </a:t>
            </a:r>
            <a:r>
              <a:rPr lang="pt-br" sz="3600" b="1" i="1" cap="none">
                <a:solidFill>
                  <a:srgbClr val="0070C0"/>
                </a:solidFill>
              </a:rPr>
              <a:t>First Out)</a:t>
            </a:r>
            <a:r>
              <a:rPr lang="pt-br" sz="3600" cap="none">
                <a:solidFill>
                  <a:srgbClr val="0070C0"/>
                </a:solidFill>
              </a:rPr>
              <a:t>.</a:t>
            </a:r>
            <a:r>
              <a:rPr lang="pt-br" sz="3600" cap="none"/>
              <a:t> O último que entra é o primeiro a sair.</a:t>
            </a:r>
            <a:endParaRPr lang="pt-br" sz="3600" cap="none"/>
          </a:p>
          <a:p>
            <a:pPr lvl="1" marL="10287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Podemos fazer as seguintes operações na pilha:</a:t>
            </a:r>
            <a:endParaRPr lang="pt-br" sz="3600" cap="none"/>
          </a:p>
          <a:p>
            <a:pPr lvl="2" marL="14859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Empilhar um elemento no topo </a:t>
            </a:r>
            <a:r>
              <a:rPr lang="pt-br" sz="3600" cap="none">
                <a:solidFill>
                  <a:srgbClr val="0070C0"/>
                </a:solidFill>
              </a:rPr>
              <a:t>(</a:t>
            </a:r>
            <a:r>
              <a:rPr lang="pt-br" sz="3600" b="1" i="1" cap="none">
                <a:solidFill>
                  <a:srgbClr val="0070C0"/>
                </a:solidFill>
              </a:rPr>
              <a:t>push</a:t>
            </a:r>
            <a:r>
              <a:rPr lang="pt-br" sz="3600" cap="none">
                <a:solidFill>
                  <a:srgbClr val="0070C0"/>
                </a:solidFill>
              </a:rPr>
              <a:t>)</a:t>
            </a:r>
            <a:endParaRPr lang="pt-br" sz="3600" cap="none">
              <a:solidFill>
                <a:srgbClr val="0070C0"/>
              </a:solidFill>
            </a:endParaRPr>
          </a:p>
          <a:p>
            <a:pPr lvl="2" marL="14859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Desempilhar em elemento do topo </a:t>
            </a:r>
            <a:r>
              <a:rPr lang="pt-br" sz="3600" cap="none">
                <a:solidFill>
                  <a:srgbClr val="0070C0"/>
                </a:solidFill>
              </a:rPr>
              <a:t>(</a:t>
            </a:r>
            <a:r>
              <a:rPr lang="pt-br" sz="3600" b="1" i="1" cap="none">
                <a:solidFill>
                  <a:srgbClr val="0070C0"/>
                </a:solidFill>
              </a:rPr>
              <a:t>pop</a:t>
            </a:r>
            <a:r>
              <a:rPr lang="pt-br" sz="3600" b="1" cap="none">
                <a:solidFill>
                  <a:srgbClr val="0070C0"/>
                </a:solidFill>
              </a:rPr>
              <a:t>)</a:t>
            </a:r>
            <a:endParaRPr lang="pt-br" sz="3600" b="1" cap="none">
              <a:solidFill>
                <a:srgbClr val="0070C0"/>
              </a:solidFill>
            </a:endParaRPr>
          </a:p>
          <a:p>
            <a:pPr lvl="2" marL="14859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Olhar o elemento do topo</a:t>
            </a:r>
            <a:endParaRPr lang="pt-br" sz="3600" cap="none"/>
          </a:p>
          <a:p>
            <a:pPr lvl="2" marL="14859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Verificar se está vazia</a:t>
            </a:r>
            <a:endParaRPr lang="pt-br" sz="3600" cap="none"/>
          </a:p>
          <a:p>
            <a:pPr lvl="1" marL="1028700" indent="-571500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600" cap="none"/>
              <a:t>Observe que toda a manipulação é feita no </a:t>
            </a:r>
            <a:r>
              <a:rPr lang="pt-br" sz="3600" b="1" i="1" cap="none">
                <a:solidFill>
                  <a:srgbClr val="0070C0"/>
                </a:solidFill>
              </a:rPr>
              <a:t>topo</a:t>
            </a:r>
            <a:r>
              <a:rPr lang="pt-br" sz="3600" b="1" i="1" cap="none"/>
              <a:t> </a:t>
            </a:r>
            <a:r>
              <a:rPr lang="pt-br" sz="3600" cap="none"/>
              <a:t>da pilha.</a:t>
            </a:r>
            <a:endParaRPr lang="pt-br" sz="3600" cap="none"/>
          </a:p>
        </p:txBody>
      </p:sp>
      <p:sp>
        <p:nvSpPr>
          <p:cNvPr id="4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5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ilpK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yxEf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wMAAD8CAADYRQAAZwoAABAAAAAmAAAACAAAAAEgAAAAAAAA"/>
              </a:ext>
            </a:extLst>
          </p:cNvSpPr>
          <p:nvPr>
            <p:ph type="title"/>
          </p:nvPr>
        </p:nvSpPr>
        <p:spPr>
          <a:xfrm>
            <a:off x="509905" y="365125"/>
            <a:ext cx="10843895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  <a:r>
              <a:t>Pilha </a:t>
            </a:r>
            <a:r>
              <a:rPr lang="pt-br" b="1" i="1" cap="none"/>
              <a:t>(Stack) </a:t>
            </a:r>
            <a:r>
              <a:t>- Revisão</a:t>
            </a:r>
          </a:p>
        </p:txBody>
      </p:sp>
      <p:pic>
        <p:nvPicPr>
          <p:cNvPr id="3" name="Picture 2" descr="Stack Of Dishes GIFs - Get the best GIF on GIPHY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MGZT4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EzAAC+DAAAikUAAOY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311515" y="2071370"/>
            <a:ext cx="2992755" cy="3439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61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JwgAANUMAACxDQAArCQAABAAAAAmAAAACAAAAP//////////"/>
              </a:ext>
            </a:extLst>
          </p:cNvSpPr>
          <p:nvPr/>
        </p:nvSpPr>
        <p:spPr>
          <a:xfrm>
            <a:off x="1325245" y="2085975"/>
            <a:ext cx="900430" cy="38754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Rectangle 67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JwgAAAUiAACxDQAArCQAABAAAAAmAAAACAAAAP//////////"/>
              </a:ext>
            </a:extLst>
          </p:cNvSpPr>
          <p:nvPr/>
        </p:nvSpPr>
        <p:spPr>
          <a:xfrm>
            <a:off x="1325245" y="5530215"/>
            <a:ext cx="900430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23</a:t>
            </a:r>
            <a:endParaRPr lang="pt-br" cap="none">
              <a:solidFill>
                <a:schemeClr val="tx1"/>
              </a:solidFill>
            </a:endParaRPr>
          </a:p>
        </p:txBody>
      </p:sp>
      <p:cxnSp>
        <p:nvCxnSpPr>
          <p:cNvPr id="6" name="Conector: Angulado 19"/>
          <p:cNvCxnSpPr>
            <a:extLst>
              <a:ext uri="smNativeData">
                <pr:smNativeData xmlns:pr="smNativeData" xmlns="smNativeData" val="SMDATA_15_1EUgZRMAAAAlAAAADgAAAA0AAAAAkAAAAEgAAACQAAAASAAAAAAAAAAAAAAAAAAAAAEAAABQAAAAAAAAAAAAAAA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k8AAAAAQAAABQAAAAUAAAAFAAAAAEAAAAC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jsR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hwUAAIojAAAMCAAAiiMAABAAAAAmAAAACAAAAP//////////"/>
              </a:ext>
            </a:extLst>
          </p:cNvCxnSpPr>
          <p:nvPr/>
        </p:nvCxnSpPr>
        <p:spPr>
          <a:xfrm rot="10800000">
            <a:off x="898525" y="5777230"/>
            <a:ext cx="409575" cy="127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med"/>
            <a:tailEnd type="none"/>
          </a:ln>
          <a:effectLst/>
        </p:spPr>
      </p:cxnSp>
      <p:sp>
        <p:nvSpPr>
          <p:cNvPr id="7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wgAAHwKAAAFDQAAvwwAABAgAAAmAAAACAAAAP//////////"/>
              </a:ext>
            </a:extLst>
          </p:cNvSpPr>
          <p:nvPr/>
        </p:nvSpPr>
        <p:spPr>
          <a:xfrm>
            <a:off x="1434465" y="1704340"/>
            <a:ext cx="68199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Push</a:t>
            </a:r>
          </a:p>
        </p:txBody>
      </p:sp>
      <p:sp>
        <p:nvSpPr>
          <p:cNvPr id="8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gMAABUhAAAICAAAWCMAABAgAAAmAAAACAAAAP//////////"/>
              </a:ext>
            </a:extLst>
          </p:cNvSpPr>
          <p:nvPr/>
        </p:nvSpPr>
        <p:spPr>
          <a:xfrm>
            <a:off x="623570" y="5377815"/>
            <a:ext cx="681990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Topo</a:t>
            </a:r>
          </a:p>
        </p:txBody>
      </p:sp>
      <p:sp>
        <p:nvSpPr>
          <p:cNvPr id="9" name="Rectangle 8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xMAAOAMAACcGAAAtiQAABAAAAAmAAAACAAAAP//////////"/>
              </a:ext>
            </a:extLst>
          </p:cNvSpPr>
          <p:nvPr/>
        </p:nvSpPr>
        <p:spPr>
          <a:xfrm>
            <a:off x="3100705" y="2092960"/>
            <a:ext cx="899795" cy="387477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0" name="Rectangle 8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ExMAAA8iAACcGAAAtiQAABAAAAAmAAAACAAAAP//////////"/>
              </a:ext>
            </a:extLst>
          </p:cNvSpPr>
          <p:nvPr/>
        </p:nvSpPr>
        <p:spPr>
          <a:xfrm>
            <a:off x="3100705" y="553656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23</a:t>
            </a:r>
            <a:endParaRPr lang="pt-br" cap="none">
              <a:solidFill>
                <a:schemeClr val="tx1"/>
              </a:solidFill>
            </a:endParaRPr>
          </a:p>
        </p:txBody>
      </p:sp>
      <p:cxnSp>
        <p:nvCxnSpPr>
          <p:cNvPr id="11" name="Conector: Angulado 19"/>
          <p:cNvCxnSpPr>
            <a:extLst>
              <a:ext uri="smNativeData">
                <pr:smNativeData xmlns:pr="smNativeData" xmlns="smNativeData" val="SMDATA_15_1EUgZRMAAAAlAAAADgAAAA0AAAAAkAAAAEgAAACQAAAASAAAAAAAAAAAAAAAAAAAAAEAAABQAAAAAAAAAAAAAAA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k8AAAAAQAAABQAAAAUAAAAFAAAAAEAAAAC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rs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XBAAAHUgAADhEgAAdSAAABAAAAAmAAAACAAAAP//////////"/>
              </a:ext>
            </a:extLst>
          </p:cNvCxnSpPr>
          <p:nvPr/>
        </p:nvCxnSpPr>
        <p:spPr>
          <a:xfrm rot="10800000">
            <a:off x="2659380" y="5276215"/>
            <a:ext cx="409575" cy="127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med"/>
            <a:tailEnd type="none"/>
          </a:ln>
          <a:effectLst/>
        </p:spPr>
      </p:cxnSp>
      <p:sp>
        <p:nvSpPr>
          <p:cNvPr id="12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hMAAIcKAADxFwAAygwAABAgAAAmAAAACAAAAP//////////"/>
              </a:ext>
            </a:extLst>
          </p:cNvSpPr>
          <p:nvPr/>
        </p:nvSpPr>
        <p:spPr>
          <a:xfrm>
            <a:off x="3209290" y="1711325"/>
            <a:ext cx="68262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Push</a:t>
            </a:r>
          </a:p>
        </p:txBody>
      </p:sp>
      <p:sp>
        <p:nvSpPr>
          <p:cNvPr id="13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g4AAAAeAADdEgAAQyAAABAgAAAmAAAACAAAAP//////////"/>
              </a:ext>
            </a:extLst>
          </p:cNvSpPr>
          <p:nvPr/>
        </p:nvSpPr>
        <p:spPr>
          <a:xfrm>
            <a:off x="2383790" y="4876800"/>
            <a:ext cx="68262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Topo</a:t>
            </a:r>
          </a:p>
        </p:txBody>
      </p:sp>
      <p:sp>
        <p:nvSpPr>
          <p:cNvPr id="14" name="Rectangle 9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HxMAAD8fAACoGAAA5iEAABAAAAAmAAAACAAAAP//////////"/>
              </a:ext>
            </a:extLst>
          </p:cNvSpPr>
          <p:nvPr/>
        </p:nvSpPr>
        <p:spPr>
          <a:xfrm>
            <a:off x="3108325" y="507936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13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15" name="Rectangle 9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h0AAOAMAADfIgAAtiQAABAAAAAmAAAACAAAAP//////////"/>
              </a:ext>
            </a:extLst>
          </p:cNvSpPr>
          <p:nvPr/>
        </p:nvSpPr>
        <p:spPr>
          <a:xfrm>
            <a:off x="4768850" y="2092960"/>
            <a:ext cx="899795" cy="387477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6" name="Rectangle 9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h0AAA8iAADfIgAAtiQAABAAAAAmAAAACAAAAP//////////"/>
              </a:ext>
            </a:extLst>
          </p:cNvSpPr>
          <p:nvPr/>
        </p:nvSpPr>
        <p:spPr>
          <a:xfrm>
            <a:off x="4768850" y="553656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23</a:t>
            </a:r>
            <a:endParaRPr lang="pt-br" cap="none">
              <a:solidFill>
                <a:schemeClr val="tx1"/>
              </a:solidFill>
            </a:endParaRPr>
          </a:p>
        </p:txBody>
      </p:sp>
      <p:cxnSp>
        <p:nvCxnSpPr>
          <p:cNvPr id="17" name="Conector: Angulado 19"/>
          <p:cNvCxnSpPr>
            <a:extLst>
              <a:ext uri="smNativeData">
                <pr:smNativeData xmlns:pr="smNativeData" xmlns="smNativeData" val="SMDATA_15_1EUgZRMAAAAlAAAADgAAAA0AAAAAkAAAAEgAAACQAAAASAAAAAAAAAAAAAAAAAAAAAEAAABQAAAAAAAAAAAAAAA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k8AAAAAQAAABQAAAAUAAAAFAAAAAEAAAAC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w/sx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nxoAAPUdAAAkHQAA9R0AABAAAAAmAAAACAAAAP//////////"/>
              </a:ext>
            </a:extLst>
          </p:cNvCxnSpPr>
          <p:nvPr/>
        </p:nvCxnSpPr>
        <p:spPr>
          <a:xfrm rot="10800000">
            <a:off x="4327525" y="4869815"/>
            <a:ext cx="409575" cy="127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med"/>
            <a:tailEnd type="none"/>
          </a:ln>
          <a:effectLst/>
        </p:spPr>
      </p:cxnSp>
      <p:sp>
        <p:nvSpPr>
          <p:cNvPr id="18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R4AAIcKAAA0IgAAygwAABAgAAAmAAAACAAAAP//////////"/>
              </a:ext>
            </a:extLst>
          </p:cNvSpPr>
          <p:nvPr/>
        </p:nvSpPr>
        <p:spPr>
          <a:xfrm>
            <a:off x="4877435" y="1711325"/>
            <a:ext cx="68262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Push</a:t>
            </a:r>
          </a:p>
        </p:txBody>
      </p:sp>
      <p:sp>
        <p:nvSpPr>
          <p:cNvPr id="19" name="Rectangle 9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h0AAD8fAADrIgAA5iEAABAAAAAmAAAACAAAAP//////////"/>
              </a:ext>
            </a:extLst>
          </p:cNvSpPr>
          <p:nvPr/>
        </p:nvSpPr>
        <p:spPr>
          <a:xfrm>
            <a:off x="4776470" y="507936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13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20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xkAAJEbAABiHQAA1R0AABAgAAAmAAAACAAAAP//////////"/>
              </a:ext>
            </a:extLst>
          </p:cNvSpPr>
          <p:nvPr/>
        </p:nvSpPr>
        <p:spPr>
          <a:xfrm>
            <a:off x="4093845" y="4481195"/>
            <a:ext cx="68262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Topo</a:t>
            </a:r>
          </a:p>
        </p:txBody>
      </p:sp>
      <p:sp>
        <p:nvSpPr>
          <p:cNvPr id="21" name="Rectangle 10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h0AAJ0cAADfIgAARB8AABAAAAAmAAAACAAAAP//////////"/>
              </a:ext>
            </a:extLst>
          </p:cNvSpPr>
          <p:nvPr/>
        </p:nvSpPr>
        <p:spPr>
          <a:xfrm>
            <a:off x="4768850" y="465137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3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22" name="Rectangle 107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CgAANUMAAARLgAArCQAABAAAAAmAAAACAAAAP//////////"/>
              </a:ext>
            </a:extLst>
          </p:cNvSpPr>
          <p:nvPr/>
        </p:nvSpPr>
        <p:spPr>
          <a:xfrm>
            <a:off x="6588760" y="2085975"/>
            <a:ext cx="899795" cy="38754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23" name="Rectangle 10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iCgAAAUiAAARLgAArCQAABAAAAAmAAAACAAAAP//////////"/>
              </a:ext>
            </a:extLst>
          </p:cNvSpPr>
          <p:nvPr/>
        </p:nvSpPr>
        <p:spPr>
          <a:xfrm>
            <a:off x="6588760" y="5530215"/>
            <a:ext cx="899795" cy="4311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23</a:t>
            </a:r>
            <a:endParaRPr lang="pt-br" cap="none">
              <a:solidFill>
                <a:schemeClr val="tx1"/>
              </a:solidFill>
            </a:endParaRPr>
          </a:p>
        </p:txBody>
      </p:sp>
      <p:cxnSp>
        <p:nvCxnSpPr>
          <p:cNvPr id="24" name="Conector: Angulado 19"/>
          <p:cNvCxnSpPr>
            <a:extLst>
              <a:ext uri="smNativeData">
                <pr:smNativeData xmlns:pr="smNativeData" xmlns="smNativeData" val="SMDATA_15_1EUgZRMAAAAlAAAADgAAAA0AAAAAkAAAAEgAAACQAAAASAAAAAAAAAAAAAAAAAAAAAEAAABQAAAAAAAAAAAAAAA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AAAk8AAAAAQAAABQAAAAUAAAAFAAAAAEAAAAC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Rqt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J/f38A5+bmA8zMzADAwP8Af39/AAAAAAAAAAAAAAAAAAAAAAAAAAAAIQAAABgAAAAUAAAA0SUAAK8gAABWKAAAryAAABAAAAAmAAAACAAAAP//////////"/>
              </a:ext>
            </a:extLst>
          </p:cNvCxnSpPr>
          <p:nvPr/>
        </p:nvCxnSpPr>
        <p:spPr>
          <a:xfrm rot="10800000">
            <a:off x="6147435" y="5313045"/>
            <a:ext cx="409575" cy="12700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med"/>
            <a:tailEnd type="none"/>
          </a:ln>
          <a:effectLst/>
        </p:spPr>
      </p:cxnSp>
      <p:sp>
        <p:nvSpPr>
          <p:cNvPr id="25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ykAAHwKAABmLQAAvwwAABAgAAAmAAAACAAAAP//////////"/>
              </a:ext>
            </a:extLst>
          </p:cNvSpPr>
          <p:nvPr/>
        </p:nvSpPr>
        <p:spPr>
          <a:xfrm>
            <a:off x="6697345" y="1704340"/>
            <a:ext cx="68262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Pop</a:t>
            </a:r>
          </a:p>
        </p:txBody>
      </p:sp>
      <p:sp>
        <p:nvSpPr>
          <p:cNvPr id="26" name="Rectangle 111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5jb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lCgAAEsfAAAdLgAA8yEAABAAAAAmAAAACAAAAP//////////"/>
              </a:ext>
            </a:extLst>
          </p:cNvSpPr>
          <p:nvPr/>
        </p:nvSpPr>
        <p:spPr>
          <a:xfrm>
            <a:off x="6596380" y="5086985"/>
            <a:ext cx="899795" cy="431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13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27" name="CaixaDeTexto 1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vWhk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SQAAEseAACUKAAAjiAAABAgAAAmAAAACAAAAP//////////"/>
              </a:ext>
            </a:extLst>
          </p:cNvSpPr>
          <p:nvPr/>
        </p:nvSpPr>
        <p:spPr>
          <a:xfrm>
            <a:off x="5913755" y="4924425"/>
            <a:ext cx="682625" cy="36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t>Topo</a:t>
            </a:r>
          </a:p>
        </p:txBody>
      </p:sp>
      <p:sp>
        <p:nvSpPr>
          <p:cNvPr id="28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1KGb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29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29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pbt2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YBAABKAQAA2iwAAOY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" y="209550"/>
            <a:ext cx="7124700" cy="6438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WF7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ugMAAD4OAADNHQAAghMAABAAAAAmAAAACAAAAP//////////"/>
              </a:ext>
            </a:extLst>
          </p:cNvSpPr>
          <p:nvPr/>
        </p:nvSpPr>
        <p:spPr>
          <a:xfrm>
            <a:off x="605790" y="2315210"/>
            <a:ext cx="4238625" cy="8559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4" name="TextBox 4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znfl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SQAAEQPAABnPwAAfBIAABAgAAAmAAAACAAAAP//////////"/>
              </a:ext>
            </a:extLst>
          </p:cNvSpPr>
          <p:nvPr/>
        </p:nvSpPr>
        <p:spPr>
          <a:xfrm>
            <a:off x="5984875" y="2481580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Verifica se a pilha está vazia!</a:t>
            </a:r>
            <a:endParaRPr lang="pt-br" sz="2800" cap="none"/>
          </a:p>
        </p:txBody>
      </p:sp>
      <p:cxnSp>
        <p:nvCxnSpPr>
          <p:cNvPr id="5" name="Straight Arrow Connector 5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0x4AAOAQAADRJAAA4BAAABAAAAAmAAAACAAAAP//////////"/>
              </a:ext>
            </a:extLst>
          </p:cNvCxnSpPr>
          <p:nvPr/>
        </p:nvCxnSpPr>
        <p:spPr>
          <a:xfrm flipH="1">
            <a:off x="5010785" y="2743200"/>
            <a:ext cx="974090" cy="12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Rectangle 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0Mb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2QMAAPkUAADsHQAAxBsAABAAAAAmAAAACAAAAP//////////"/>
              </a:ext>
            </a:extLst>
          </p:cNvSpPr>
          <p:nvPr/>
        </p:nvSpPr>
        <p:spPr>
          <a:xfrm>
            <a:off x="625475" y="3409315"/>
            <a:ext cx="4238625" cy="11042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7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2pNZ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SQAABgWAABnPwAAUBkAABAgAAAmAAAACAAAAP//////////"/>
              </a:ext>
            </a:extLst>
          </p:cNvSpPr>
          <p:nvPr/>
        </p:nvSpPr>
        <p:spPr>
          <a:xfrm>
            <a:off x="5984875" y="3591560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Faz o </a:t>
            </a:r>
            <a:r>
              <a:rPr lang="pt-br" sz="2800" b="1" i="1" cap="none"/>
              <a:t>push </a:t>
            </a:r>
            <a:r>
              <a:rPr lang="pt-br" sz="2800" cap="none"/>
              <a:t>na Pilha</a:t>
            </a:r>
            <a:endParaRPr lang="pt-br" sz="2800" b="1" i="1" cap="none"/>
          </a:p>
        </p:txBody>
      </p:sp>
      <p:cxnSp>
        <p:nvCxnSpPr>
          <p:cNvPr id="8" name="Straight Arrow Connector 11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0x4AALQXAADRJAAAtBcAABAAAAAmAAAACAAAAP//////////"/>
              </a:ext>
            </a:extLst>
          </p:cNvCxnSpPr>
          <p:nvPr/>
        </p:nvCxnSpPr>
        <p:spPr>
          <a:xfrm flipH="1">
            <a:off x="5010785" y="3853180"/>
            <a:ext cx="974090" cy="12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9" name="Rectangle 12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2iN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2QMAABEdAAACKgAA5igAABAAAAAmAAAACAAAAP//////////"/>
              </a:ext>
            </a:extLst>
          </p:cNvSpPr>
          <p:nvPr/>
        </p:nvSpPr>
        <p:spPr>
          <a:xfrm>
            <a:off x="625475" y="4725035"/>
            <a:ext cx="6203315" cy="19234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0" name="TextBox 1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X5eP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jAAAJceAAAASwAAHCcAABAgAAAmAAAACAAAAP//////////"/>
              </a:ext>
            </a:extLst>
          </p:cNvSpPr>
          <p:nvPr/>
        </p:nvSpPr>
        <p:spPr>
          <a:xfrm>
            <a:off x="7870190" y="4972685"/>
            <a:ext cx="4321810" cy="1384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Faz o </a:t>
            </a:r>
            <a:r>
              <a:rPr lang="pt-br" sz="2800" b="1" i="1" cap="none"/>
              <a:t>pop </a:t>
            </a:r>
            <a:r>
              <a:rPr lang="pt-br" sz="2800" cap="none"/>
              <a:t>na Pilha. Caso esteja vazia, lança uma </a:t>
            </a:r>
            <a:r>
              <a:rPr lang="pt-br" sz="2800" b="1" i="1" cap="none"/>
              <a:t>Exception</a:t>
            </a:r>
            <a:endParaRPr lang="pt-br" sz="2800" b="1" i="1" cap="none"/>
          </a:p>
        </p:txBody>
      </p:sp>
      <p:cxnSp>
        <p:nvCxnSpPr>
          <p:cNvPr id="11" name="Straight Arrow Connector 14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bCoAANkiAABqMAAA2SIAABAAAAAmAAAACAAAAP//////////"/>
              </a:ext>
            </a:extLst>
          </p:cNvCxnSpPr>
          <p:nvPr/>
        </p:nvCxnSpPr>
        <p:spPr>
          <a:xfrm flipH="1">
            <a:off x="6896100" y="5664835"/>
            <a:ext cx="974090" cy="12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2" name="Rectangle 1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weV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2QMAAP4CAADaLAAArwQAABAAAAAmAAAACAAAAP//////////"/>
              </a:ext>
            </a:extLst>
          </p:cNvSpPr>
          <p:nvPr/>
        </p:nvSpPr>
        <p:spPr>
          <a:xfrm>
            <a:off x="625475" y="486410"/>
            <a:ext cx="6665595" cy="2749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3" name="TextBox 1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lBKl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igAANYFAABsQwAAtAsAABAgAAAmAAAACAAAAP//////////"/>
              </a:ext>
            </a:extLst>
          </p:cNvSpPr>
          <p:nvPr/>
        </p:nvSpPr>
        <p:spPr>
          <a:xfrm>
            <a:off x="6638290" y="948690"/>
            <a:ext cx="4321810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b="1" i="1" cap="none"/>
              <a:t>ArrayList</a:t>
            </a:r>
            <a:r>
              <a:rPr lang="pt-br" sz="2800" cap="none"/>
              <a:t> para armazenar os elementos</a:t>
            </a:r>
            <a:endParaRPr lang="pt-br" sz="2800" cap="none"/>
          </a:p>
        </p:txBody>
      </p:sp>
      <p:cxnSp>
        <p:nvCxnSpPr>
          <p:cNvPr id="14" name="Straight Arrow Connector 17"/>
          <p:cNvCxnSpPr>
            <a:stCxn id="13" idx="1"/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AC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KiIAALsFAADWKAAAxQgAABAAAAAmAAAACAAAAP//////////"/>
              </a:ext>
            </a:extLst>
          </p:cNvCxnSpPr>
          <p:nvPr/>
        </p:nvCxnSpPr>
        <p:spPr>
          <a:xfrm flipH="1" flipV="1">
            <a:off x="5553710" y="931545"/>
            <a:ext cx="1084580" cy="4940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KSAAARw0AABAgAAAmAAAACAAAAP//////////"/>
              </a:ext>
            </a:extLst>
          </p:cNvSpPr>
          <p:nvPr/>
        </p:nvSpPr>
        <p:spPr>
          <a:xfrm>
            <a:off x="254000" y="403860"/>
            <a:ext cx="1149731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Seguindo a convenção do Maven, essa classe ficará no diretório src/main/java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7x40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wSAAAYFQAAHjcAAGk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045460" y="3429000"/>
            <a:ext cx="5914390" cy="2327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MWE8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GBYAAOAYAACsNgAAmxwAABAAAAAmAAAACAAAAP//////////"/>
              </a:ext>
            </a:extLst>
          </p:cNvSpPr>
          <p:nvPr/>
        </p:nvSpPr>
        <p:spPr>
          <a:xfrm>
            <a:off x="3591560" y="4043680"/>
            <a:ext cx="5295900" cy="606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E1w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CQKwAARw0AABAgAAAmAAAACAAAAP//////////"/>
              </a:ext>
            </a:extLst>
          </p:cNvSpPr>
          <p:nvPr/>
        </p:nvSpPr>
        <p:spPr>
          <a:xfrm>
            <a:off x="254000" y="403860"/>
            <a:ext cx="682752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Como vamos testar a classe Pilha?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ZwEAAAAAAABkAAAAZAAAAAAAAAAjAAAABAAAAGQAAAAXAAAAFAAAAAAAAAAAAAAA/38AAP9/AAAAAAAACQAAAAQAAAAM59+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EfAAADCAAAoUAAALQnAAAQAAAAJgAAAAgAAAD//////////w=="/>
              </a:ext>
            </a:extLst>
          </p:cNvPicPr>
          <p:nvPr/>
        </p:nvPicPr>
        <p:blipFill>
          <a:blip r:embed="rId3"/>
          <a:srcRect l="0" t="0" r="0" b="3590"/>
          <a:stretch>
            <a:fillRect/>
          </a:stretch>
        </p:blipFill>
        <p:spPr>
          <a:xfrm>
            <a:off x="5161915" y="1302385"/>
            <a:ext cx="5344160" cy="51517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YAkAAHwEAACgQQAANgwAABAAAAAmAAAACAAAAAEgAAAAAAAA"/>
              </a:ext>
            </a:extLst>
          </p:cNvSpPr>
          <p:nvPr>
            <p:ph type="ctrTitle"/>
          </p:nvPr>
        </p:nvSpPr>
        <p:spPr>
          <a:xfrm>
            <a:off x="1524000" y="728980"/>
            <a:ext cx="9144000" cy="125603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pt-br"/>
            </a:pPr>
            <a:r>
              <a:t>Testes automatizados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QMAAO8OAACxOwAAsyAAABAAAAAmAAAACAAAAAEgAAAAAAAA"/>
              </a:ext>
            </a:extLst>
          </p:cNvSpPr>
          <p:nvPr>
            <p:ph type="subTitle" idx="1"/>
          </p:nvPr>
        </p:nvSpPr>
        <p:spPr>
          <a:xfrm>
            <a:off x="559435" y="2427605"/>
            <a:ext cx="9144000" cy="288798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lvl="1" algn="l">
              <a:defRPr lang="pt-br"/>
            </a:pPr>
            <a:r>
              <a:t>			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33EB-A5C6-15C5-88F8-53907DB67E06}" type="slidenum">
              <a:t>2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UMmM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C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qAQB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INAADOCgAADj0AAFk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1756410"/>
            <a:ext cx="7658100" cy="49650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Strf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ADOAAAKggAABAgAAAmAAAACAAAAP//////////"/>
              </a:ext>
            </a:extLst>
          </p:cNvSpPr>
          <p:nvPr/>
        </p:nvSpPr>
        <p:spPr>
          <a:xfrm>
            <a:off x="254000" y="403860"/>
            <a:ext cx="885126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De forma automatizada!</a:t>
            </a:r>
            <a:endParaRPr lang="pt-br" sz="5400" cap="none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ACeG0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C7GgAA8CMAACsqAAAQAAAAJgAAAAgAAAD//////////w=="/>
              </a:ext>
            </a:extLst>
          </p:cNvPicPr>
          <p:nvPr/>
        </p:nvPicPr>
        <p:blipFill>
          <a:blip r:embed="rId3"/>
          <a:srcRect l="0" t="28640" r="0" b="28400"/>
          <a:stretch>
            <a:fillRect/>
          </a:stretch>
        </p:blipFill>
        <p:spPr>
          <a:xfrm>
            <a:off x="0" y="4345305"/>
            <a:ext cx="5842000" cy="25095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g4dv5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sGAADiCAAAEjYAACgU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92505" y="1443990"/>
            <a:ext cx="7797165" cy="18326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" descr="เริ่มต้นเขียน Java บน IntelliJ IDEA | by Inplity X | Medium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8iAAB6EwAAxkkAAJgj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587365" y="3166110"/>
            <a:ext cx="6405245" cy="26200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6te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f///6YBAAB/SwAA2Q8AABAgAAAmAAAACAAAAP//////////"/>
              </a:ext>
            </a:extLst>
          </p:cNvSpPr>
          <p:nvPr/>
        </p:nvSpPr>
        <p:spPr>
          <a:xfrm>
            <a:off x="-80645" y="267970"/>
            <a:ext cx="12353290" cy="2308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800" cap="none"/>
              <a:t>Por convenção, a classe de teste tem o mesmo nome da classe testada adicionando-se o sufixo  “Teste”.  </a:t>
            </a:r>
            <a:endParaRPr lang="pt-br" sz="60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0CAAA9EwAAMygAAHE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" y="3127375"/>
            <a:ext cx="6191250" cy="23088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0ITM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KBUAADsTAACBJAAA9RYAABAAAAAmAAAACAAAAP//////////"/>
              </a:ext>
            </a:extLst>
          </p:cNvSpPr>
          <p:nvPr/>
        </p:nvSpPr>
        <p:spPr>
          <a:xfrm>
            <a:off x="3439160" y="3126105"/>
            <a:ext cx="2494915" cy="6057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TextBox 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k8ys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ikAAAoaAABMRAAAQh0AABAgAAAmAAAACAAAAP//////////"/>
              </a:ext>
            </a:extLst>
          </p:cNvSpPr>
          <p:nvPr/>
        </p:nvSpPr>
        <p:spPr>
          <a:xfrm>
            <a:off x="6780530" y="4232910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Pilha + Teste</a:t>
            </a:r>
            <a:endParaRPr lang="pt-br" sz="2800" b="1" i="1" cap="none"/>
          </a:p>
        </p:txBody>
      </p:sp>
      <p:cxnSp>
        <p:nvCxnSpPr>
          <p:cNvPr id="6" name="Straight Arrow Connector 9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WSIAAEwYAAAzKAAAphsAABAAAAAmAAAACAAAAP//////////"/>
              </a:ext>
            </a:extLst>
          </p:cNvCxnSpPr>
          <p:nvPr/>
        </p:nvCxnSpPr>
        <p:spPr>
          <a:xfrm flipH="1" flipV="1">
            <a:off x="5583555" y="3949700"/>
            <a:ext cx="951230" cy="544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EHUb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sFAAB6DQAARSMAAIw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41705" y="2190750"/>
            <a:ext cx="4791710" cy="35877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SU2Q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AAAAAAAAAD+SwAA5ggAABAgAAAmAAAACAAAAP//////////"/>
              </a:ext>
            </a:extLst>
          </p:cNvSpPr>
          <p:nvPr/>
        </p:nvSpPr>
        <p:spPr>
          <a:xfrm>
            <a:off x="0" y="0"/>
            <a:ext cx="12353290" cy="1446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400" cap="none"/>
              <a:t>Seguindo a convenção, essa classe ficará no diretório src/test/java</a:t>
            </a:r>
            <a:endParaRPr lang="pt-br" sz="3600" cap="none"/>
          </a:p>
        </p:txBody>
      </p:sp>
      <p:sp>
        <p:nvSpPr>
          <p:cNvPr id="4" name="Rectangle 1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BEzL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8AcAAEobAABFIwAAjCMAABAAAAAmAAAACAAAAP//////////"/>
              </a:ext>
            </a:extLst>
          </p:cNvSpPr>
          <p:nvPr/>
        </p:nvSpPr>
        <p:spPr>
          <a:xfrm>
            <a:off x="1290320" y="4436110"/>
            <a:ext cx="4443095" cy="13423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EiAADfFgAAw0kAAEc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717925"/>
            <a:ext cx="6361430" cy="2992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HUxn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AAAAAAAAAD+SwAAURoAABAgAAAmAAAACAAAAP//////////"/>
              </a:ext>
            </a:extLst>
          </p:cNvSpPr>
          <p:nvPr/>
        </p:nvSpPr>
        <p:spPr>
          <a:xfrm>
            <a:off x="0" y="0"/>
            <a:ext cx="12353290" cy="4277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400" cap="none"/>
              <a:t>Os métodos de teste devem seguir as seguintes regras:</a:t>
            </a:r>
            <a:endParaRPr lang="pt-br" sz="44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Públicos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Sem parâmetros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retorno </a:t>
            </a:r>
            <a:r>
              <a:rPr lang="pt-br" sz="3600" b="1" i="1" cap="none"/>
              <a:t>void </a:t>
            </a:r>
            <a:r>
              <a:rPr lang="pt-br" sz="3600" cap="none"/>
              <a:t>(boa prática)</a:t>
            </a:r>
            <a:endParaRPr lang="pt-br" sz="3600" b="1" i="1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Com prefixo “teste” (convenção)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Anotados com @Test</a:t>
            </a:r>
            <a:endParaRPr lang="pt-br" sz="3600" cap="none"/>
          </a:p>
        </p:txBody>
      </p:sp>
      <p:sp>
        <p:nvSpPr>
          <p:cNvPr id="4" name="Rectangle 1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Te5k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/yUAAEkbAAAESgAA3SQAABAAAAAmAAAACAAAAP//////////"/>
              </a:ext>
            </a:extLst>
          </p:cNvSpPr>
          <p:nvPr/>
        </p:nvSpPr>
        <p:spPr>
          <a:xfrm>
            <a:off x="6176645" y="4435475"/>
            <a:ext cx="5855335" cy="15570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YFAABtDwAAAiEAABUX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507615"/>
            <a:ext cx="4406900" cy="1244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RQAAB8KAAADLwAAVw0AABAgAAAmAAAACAAAAP//////////"/>
              </a:ext>
            </a:extLst>
          </p:cNvSpPr>
          <p:nvPr/>
        </p:nvSpPr>
        <p:spPr>
          <a:xfrm>
            <a:off x="3320415" y="1645285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Anotação @Test.</a:t>
            </a:r>
            <a:endParaRPr lang="pt-br" sz="2800" cap="none"/>
          </a:p>
        </p:txBody>
      </p:sp>
      <p:cxnSp>
        <p:nvCxnSpPr>
          <p:cNvPr id="4" name="Straight Arrow Connector 7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lcir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sgkAADUMAAB0EwAAbQ8AABAAAAAmAAAACAAAAP//////////"/>
              </a:ext>
            </a:extLst>
          </p:cNvCxnSpPr>
          <p:nvPr/>
        </p:nvCxnSpPr>
        <p:spPr>
          <a:xfrm flipH="1">
            <a:off x="1576070" y="1984375"/>
            <a:ext cx="1586230" cy="52324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5" name="Straight Arrow Connector 9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XA8AAIwTAAA9FAAATRgAABAAAAAmAAAACAAAAP//////////"/>
              </a:ext>
            </a:extLst>
          </p:cNvCxnSpPr>
          <p:nvPr/>
        </p:nvCxnSpPr>
        <p:spPr>
          <a:xfrm flipH="1" flipV="1">
            <a:off x="2496820" y="3177540"/>
            <a:ext cx="793115" cy="7727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TextBox 12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xIAAAQYAADNLAAAPBsAABAgAAAmAAAACAAAAP//////////"/>
              </a:ext>
            </a:extLst>
          </p:cNvSpPr>
          <p:nvPr/>
        </p:nvSpPr>
        <p:spPr>
          <a:xfrm>
            <a:off x="2961005" y="3903980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void</a:t>
            </a:r>
            <a:endParaRPr lang="pt-br" sz="2800" cap="none"/>
          </a:p>
        </p:txBody>
      </p:sp>
      <p:sp>
        <p:nvSpPr>
          <p:cNvPr id="7" name="TextBox 1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gUAAPEcAAB8IAAAKSAAABAgAAAmAAAACAAAAP//////////"/>
              </a:ext>
            </a:extLst>
          </p:cNvSpPr>
          <p:nvPr/>
        </p:nvSpPr>
        <p:spPr>
          <a:xfrm>
            <a:off x="958850" y="4704715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Pública</a:t>
            </a:r>
            <a:endParaRPr lang="pt-br" sz="2800" cap="none"/>
          </a:p>
        </p:txBody>
      </p:sp>
      <p:cxnSp>
        <p:nvCxnSpPr>
          <p:cNvPr id="8" name="Straight Arrow Connector 14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Vv/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aQgAAEETAABpCAAAUBwAABAAAAAmAAAACAAAAP//////////"/>
              </a:ext>
            </a:extLst>
          </p:cNvCxnSpPr>
          <p:nvPr/>
        </p:nvCxnSpPr>
        <p:spPr>
          <a:xfrm flipV="1">
            <a:off x="1367155" y="3129915"/>
            <a:ext cx="12700" cy="147256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9" name="Straight Arrow Connector 16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B7rv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kR4AAAgTAAByIwAAyRcAABAAAAAmAAAACAAAAP//////////"/>
              </a:ext>
            </a:extLst>
          </p:cNvCxnSpPr>
          <p:nvPr/>
        </p:nvCxnSpPr>
        <p:spPr>
          <a:xfrm flipH="1" flipV="1">
            <a:off x="4968875" y="3093720"/>
            <a:ext cx="793115" cy="77279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0" name="TextBox 1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CAAAB4YAAASOwAAVhsAABAgAAAmAAAACAAAAP//////////"/>
              </a:ext>
            </a:extLst>
          </p:cNvSpPr>
          <p:nvPr/>
        </p:nvSpPr>
        <p:spPr>
          <a:xfrm>
            <a:off x="5280660" y="3920490"/>
            <a:ext cx="432181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Não recebe parâmetros</a:t>
            </a:r>
            <a:endParaRPr lang="pt-br" sz="2800" cap="none"/>
          </a:p>
        </p:txBody>
      </p:sp>
      <p:pic>
        <p:nvPicPr>
          <p:cNvPr id="11" name="Picture 18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wnAAC2////bEsAACYPAAAQAAAAJgAAAAgAAAD//////////w=="/>
              </a:ext>
            </a:extLst>
          </p:cNvPicPr>
          <p:nvPr/>
        </p:nvPicPr>
        <p:blipFill>
          <a:blip r:embed="rId4"/>
          <a:srcRect l="0" t="28640" r="0" b="28400"/>
          <a:stretch>
            <a:fillRect/>
          </a:stretch>
        </p:blipFill>
        <p:spPr>
          <a:xfrm>
            <a:off x="6418580" y="-46990"/>
            <a:ext cx="5842000" cy="250952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2" name="Straight Arrow Connector 19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xUL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ehYAABkTAADUHgAAwh4AABAAAAAmAAAACAAAAP//////////"/>
              </a:ext>
            </a:extLst>
          </p:cNvCxnSpPr>
          <p:nvPr/>
        </p:nvCxnSpPr>
        <p:spPr>
          <a:xfrm flipH="1" flipV="1">
            <a:off x="3653790" y="3104515"/>
            <a:ext cx="1357630" cy="18954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3" name="TextBox 21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BgAAAYfAAAbQQAAPiIAABAgAAAmAAAACAAAAP//////////"/>
              </a:ext>
            </a:extLst>
          </p:cNvSpPr>
          <p:nvPr/>
        </p:nvSpPr>
        <p:spPr>
          <a:xfrm>
            <a:off x="3982720" y="5043170"/>
            <a:ext cx="660082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Por convenção, o nome inicia com “teste”</a:t>
            </a:r>
            <a:endParaRPr lang="pt-br"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gEAANEXAAC5SQAA7hwAABAgAAAmAAAACAAAAP//////////"/>
              </a:ext>
            </a:extLst>
          </p:cNvSpPr>
          <p:nvPr/>
        </p:nvSpPr>
        <p:spPr>
          <a:xfrm>
            <a:off x="278130" y="3871595"/>
            <a:ext cx="11706225" cy="831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800" cap="none"/>
              <a:t>O que é uma Anotação? (</a:t>
            </a:r>
            <a:r>
              <a:rPr lang="pt-br" sz="4800" b="1" i="1" cap="none"/>
              <a:t>Annotation</a:t>
            </a:r>
            <a:r>
              <a:rPr lang="pt-br" sz="4800" cap="none"/>
              <a:t>)</a:t>
            </a:r>
            <a:endParaRPr lang="pt-br" sz="3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AAAAAAAAAD+SwAApiIAABAgAAAmAAAACAAAAP//////////"/>
              </a:ext>
            </a:extLst>
          </p:cNvSpPr>
          <p:nvPr/>
        </p:nvSpPr>
        <p:spPr>
          <a:xfrm>
            <a:off x="0" y="0"/>
            <a:ext cx="12353290" cy="5632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000" cap="none"/>
              <a:t>Linguagens como C# (Attribute) e Java (Annotation) oferecem um recurso para customizarmos </a:t>
            </a:r>
            <a:r>
              <a:rPr lang="pt-br" sz="4000" b="1" cap="none">
                <a:solidFill>
                  <a:srgbClr val="0070C0"/>
                </a:solidFill>
              </a:rPr>
              <a:t>metadados</a:t>
            </a:r>
            <a:r>
              <a:rPr lang="pt-br" sz="4000" b="1" cap="none"/>
              <a:t> </a:t>
            </a:r>
            <a:r>
              <a:rPr lang="pt-br" sz="4000" cap="none"/>
              <a:t>nos elementos de uma classe:</a:t>
            </a:r>
            <a:endParaRPr lang="pt-br" sz="40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Elementos: membros, métodos, a própria classe....</a:t>
            </a:r>
            <a:endParaRPr lang="pt-br" sz="40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Metadados: Dados que descrevem dados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Considere um método. Quais os seus </a:t>
            </a:r>
            <a:r>
              <a:rPr lang="pt-br" sz="4000" b="1" cap="none">
                <a:solidFill>
                  <a:srgbClr val="0070C0"/>
                </a:solidFill>
              </a:rPr>
              <a:t>metadados</a:t>
            </a:r>
            <a:r>
              <a:rPr lang="pt-br" sz="4000" cap="none"/>
              <a:t>?</a:t>
            </a:r>
            <a:endParaRPr lang="pt-br" sz="4000" cap="none"/>
          </a:p>
          <a:p>
            <a:pPr lvl="3" marL="19431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tipo de retorno, argumentos, modificadores de acesso, etc.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Ou seja, dados que descrevem o método</a:t>
            </a:r>
            <a:endParaRPr lang="pt-br" sz="40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I+AABSHQ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100310" y="4766310"/>
            <a:ext cx="2091690" cy="2091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MRQAAnRwAABAgAAAmAAAACAAAAP//////////"/>
              </a:ext>
            </a:extLst>
          </p:cNvSpPr>
          <p:nvPr/>
        </p:nvSpPr>
        <p:spPr>
          <a:xfrm>
            <a:off x="254000" y="403860"/>
            <a:ext cx="11010900" cy="4247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Mas e o @Test?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É um outro </a:t>
            </a:r>
            <a:r>
              <a:rPr lang="pt-br" sz="5400" b="1" cap="none">
                <a:solidFill>
                  <a:srgbClr val="0070C0"/>
                </a:solidFill>
              </a:rPr>
              <a:t>metadado</a:t>
            </a:r>
            <a:r>
              <a:rPr lang="pt-br" sz="5400" cap="none"/>
              <a:t> do método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Além dos </a:t>
            </a:r>
            <a:r>
              <a:rPr lang="pt-br" sz="5400" b="1" cap="none">
                <a:solidFill>
                  <a:srgbClr val="0070C0"/>
                </a:solidFill>
              </a:rPr>
              <a:t>metadados</a:t>
            </a:r>
            <a:r>
              <a:rPr lang="pt-br" sz="5400" cap="none"/>
              <a:t> presentes na própria estrutura, ele também é um “método de teste”.</a:t>
            </a:r>
            <a:endParaRPr lang="pt-br" sz="5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MRQAAnRwAABAgAAAmAAAACAAAAP//////////"/>
              </a:ext>
            </a:extLst>
          </p:cNvSpPr>
          <p:nvPr/>
        </p:nvSpPr>
        <p:spPr>
          <a:xfrm>
            <a:off x="254000" y="403860"/>
            <a:ext cx="11010900" cy="42475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As anotações só fazem sentido para outro software capaz de processá-las.</a:t>
            </a: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No nosso exemplo, o JUnit é capaz de processar a anotação @Test</a:t>
            </a:r>
            <a:endParaRPr lang="pt-br" sz="54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cXAACdHAAAqzEAAAgoAAAQAAAAJgAAAAgAAAD//////////w=="/>
              </a:ext>
            </a:extLst>
          </p:cNvPicPr>
          <p:nvPr/>
        </p:nvPicPr>
        <p:blipFill>
          <a:blip r:embed="rId3"/>
          <a:srcRect l="0" t="28640" r="0" b="28400"/>
          <a:stretch>
            <a:fillRect/>
          </a:stretch>
        </p:blipFill>
        <p:spPr>
          <a:xfrm>
            <a:off x="3753485" y="4651375"/>
            <a:ext cx="4320540" cy="1856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CQKwAAKggAABAgAAAmAAAACAAAAP//////////"/>
              </a:ext>
            </a:extLst>
          </p:cNvSpPr>
          <p:nvPr/>
        </p:nvSpPr>
        <p:spPr>
          <a:xfrm>
            <a:off x="254000" y="403860"/>
            <a:ext cx="682752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...voltando...</a:t>
            </a:r>
            <a:endParaRPr lang="pt-br" sz="5400" cap="none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YGAADRDAAAOC0AADo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" y="2083435"/>
            <a:ext cx="6361430" cy="29927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/wgAADwRAAAFLQAAzxoAABAAAAAmAAAACAAAAP//////////"/>
              </a:ext>
            </a:extLst>
          </p:cNvSpPr>
          <p:nvPr/>
        </p:nvSpPr>
        <p:spPr>
          <a:xfrm>
            <a:off x="1462405" y="2801620"/>
            <a:ext cx="5855970" cy="15563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QMAAO8OAACxOwAAsyAAABAAAAAmAAAACAAAAAEgAAAAAAAA"/>
              </a:ext>
            </a:extLst>
          </p:cNvSpPr>
          <p:nvPr>
            <p:ph type="subTitle" idx="1"/>
          </p:nvPr>
        </p:nvSpPr>
        <p:spPr>
          <a:xfrm>
            <a:off x="559435" y="2427605"/>
            <a:ext cx="9144000" cy="288798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lvl="1" algn="l">
              <a:defRPr lang="pt-br"/>
            </a:pPr>
            <a:r>
              <a:t>			</a:t>
            </a:r>
          </a:p>
        </p:txBody>
      </p:sp>
      <p:sp>
        <p:nvSpPr>
          <p:cNvPr id="3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3879-37C6-15CE-88F8-C19B76B67E94}" type="slidenum">
              <a:t>3</a:t>
            </a:fld>
          </a:p>
        </p:txBody>
      </p:sp>
      <p:sp>
        <p:nvSpPr>
          <p:cNvPr id="4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5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pRunQ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7" name="Diagrama 9"/>
          <p:cNvGraphicFramePr/>
          <p:nvPr/>
        </p:nvGraphicFramePr>
        <p:xfrm>
          <a:off x="3955415" y="1294130"/>
          <a:ext cx="6252845" cy="4542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7" name="Diagrama 13"/>
          <p:cNvGraphicFramePr/>
          <p:nvPr/>
        </p:nvGraphicFramePr>
        <p:xfrm>
          <a:off x="-569595" y="1997075"/>
          <a:ext cx="7692390" cy="3318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8" name="Retângulo 1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////AP///wgAAAAAAAAAAAAAAAAAAAAAAAAAAAAAAAAAAAAAZAAAAAEAAABAAAAAAAAAAAAAAAAAAAAAAAAAAAAAAAAAAAAAAAAAAAAAAAAAAAAAAAAAAAAAAAAAAAAAAAAAAAAAAAAAAAAAAAAAAAAAAAAAAAAAAAAAAAAAAAAAAAAAFAAAADwAAAABAAAAAAAAAAAAAA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cQMAAEgUAABvHwAAVxkAABAAAAAmAAAACAAAAP//////////"/>
              </a:ext>
            </a:extLst>
          </p:cNvSpPr>
          <p:nvPr/>
        </p:nvSpPr>
        <p:spPr>
          <a:xfrm>
            <a:off x="559435" y="3296920"/>
            <a:ext cx="4550410" cy="82232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000000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9" name="Retângulo 1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////AP///wgAAAAAAAAAAAAAAAAAAAAAAAAAAAAAAAAAAAAAZAAAAAEAAABAAAAAAAAAAAAAAAAAAAAAAAAAAAAAAAAAAAAAAAAAAAAAAAAAAAAAAAAAAAAAAAAAAAAAAAAAAAAAAAAAAAAAAAAAAAAAAAAAAAAAAAAAAAAAAAAAAAAAFAAAADwAAAABAAAAAAAAAAAAAA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lwMAAJIcAADPGQAAoSEAABAAAAAmAAAACAAAAP//////////"/>
              </a:ext>
            </a:extLst>
          </p:cNvSpPr>
          <p:nvPr/>
        </p:nvSpPr>
        <p:spPr>
          <a:xfrm>
            <a:off x="583565" y="4644390"/>
            <a:ext cx="3611880" cy="82232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000000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20" name="Retângulo 2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////AP///wgAAAAAAAAAAAAAAAAAAAAAAAAAAAAAAAAAAAAAZAAAAAEAAABAAAAAAAAAAAAAAAAAAAAAAAAAAAAAAAAAAAAAAAAAAAAAAAAAAAAAAAAAAAAAAAAAAAAAAAAAAAAAAAAAAAAAAAAAAAAAAAAAAAAAAAAAAAAAAAAAAAAAFAAAADwAAAABAAAAAAAAAAAAAA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cQMAAJwLAACHJQAAqxAAABAAAAAmAAAACAAAAP//////////"/>
              </a:ext>
            </a:extLst>
          </p:cNvSpPr>
          <p:nvPr/>
        </p:nvSpPr>
        <p:spPr>
          <a:xfrm>
            <a:off x="559435" y="1887220"/>
            <a:ext cx="5541010" cy="82232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000000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21" name="Imagem 2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AZAABJDAAAISUAAC4QAAAQAAAAJgAAAAgAAAD//////////w=="/>
              </a:ext>
            </a:extLst>
          </p:cNvPicPr>
          <p:nvPr/>
        </p:nvPicPr>
        <p:blipFill>
          <a:blip r:embed="rId15"/>
          <a:stretch>
            <a:fillRect/>
          </a:stretch>
        </p:blipFill>
        <p:spPr>
          <a:xfrm>
            <a:off x="4145280" y="1997075"/>
            <a:ext cx="1890395" cy="633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Imagem 2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7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AOAADTDAAABBkAAGcPAAAQAAAAJgAAAAgAAAD//////////w=="/>
              </a:ext>
            </a:extLst>
          </p:cNvPicPr>
          <p:nvPr/>
        </p:nvPicPr>
        <p:blipFill>
          <a:blip r:embed="rId16"/>
          <a:stretch>
            <a:fillRect/>
          </a:stretch>
        </p:blipFill>
        <p:spPr>
          <a:xfrm>
            <a:off x="2336800" y="2084705"/>
            <a:ext cx="1729740" cy="4191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Imagem 25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UEAADdCwAAswwAAGkQAAAQAAAAJgAAAAgAAAD//////////w=="/>
              </a:ext>
            </a:extLst>
          </p:cNvPicPr>
          <p:nvPr/>
        </p:nvPicPr>
        <p:blipFill>
          <a:blip r:embed="rId17"/>
          <a:stretch>
            <a:fillRect/>
          </a:stretch>
        </p:blipFill>
        <p:spPr>
          <a:xfrm>
            <a:off x="775335" y="1928495"/>
            <a:ext cx="1289050" cy="739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Imagem 27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QSqo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cLAABvFAAAGRcAADAZAAAQAAAAJgAAAAgAAAD//////////w=="/>
              </a:ext>
            </a:extLst>
          </p:cNvPicPr>
          <p:nvPr/>
        </p:nvPicPr>
        <p:blipFill>
          <a:blip r:embed="rId18"/>
          <a:stretch>
            <a:fillRect/>
          </a:stretch>
        </p:blipFill>
        <p:spPr>
          <a:xfrm>
            <a:off x="1914525" y="3321685"/>
            <a:ext cx="1840230" cy="772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Imagem 28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0ca2u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gDAAD3FAAASwwAAG0YAAAQAAAAJgAAAAgAAAD//////////w=="/>
              </a:ext>
            </a:extLst>
          </p:cNvPicPr>
          <p:nvPr/>
        </p:nvPicPr>
        <p:blipFill>
          <a:blip r:embed="rId19"/>
          <a:stretch>
            <a:fillRect/>
          </a:stretch>
        </p:blipFill>
        <p:spPr>
          <a:xfrm>
            <a:off x="635000" y="3408045"/>
            <a:ext cx="1363345" cy="5626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Imagem 30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QSqo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wWAABlFAAA0x4AAOkYAAAQAAAAJgAAAAgAAAD//////////w=="/>
              </a:ext>
            </a:extLst>
          </p:cNvPicPr>
          <p:nvPr/>
        </p:nvPicPr>
        <p:blipFill>
          <a:blip r:embed="rId20"/>
          <a:stretch>
            <a:fillRect/>
          </a:stretch>
        </p:blipFill>
        <p:spPr>
          <a:xfrm>
            <a:off x="3705860" y="3315335"/>
            <a:ext cx="1304925" cy="734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Imagem 3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Kkdd2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sPAACGHQAAyBcAAHggAAAQAAAAJgAAAAgAAAD//////////w=="/>
              </a:ext>
            </a:extLst>
          </p:cNvPicPr>
          <p:nvPr/>
        </p:nvPicPr>
        <p:blipFill>
          <a:blip r:embed="rId21"/>
          <a:stretch>
            <a:fillRect/>
          </a:stretch>
        </p:blipFill>
        <p:spPr>
          <a:xfrm>
            <a:off x="2536825" y="4799330"/>
            <a:ext cx="1329055" cy="4787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Imagem 3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QSqo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FAAAdHQAAng0AAOEgAAAQAAAAJgAAAAgAAAD//////////w=="/>
              </a:ext>
            </a:extLst>
          </p:cNvPicPr>
          <p:nvPr/>
        </p:nvPicPr>
        <p:blipFill>
          <a:blip r:embed="rId22"/>
          <a:stretch>
            <a:fillRect/>
          </a:stretch>
        </p:blipFill>
        <p:spPr>
          <a:xfrm>
            <a:off x="884555" y="4732655"/>
            <a:ext cx="1329055" cy="6121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DjSAAAZBIAABAgAAAmAAAACAAAAP//////////"/>
              </a:ext>
            </a:extLst>
          </p:cNvSpPr>
          <p:nvPr/>
        </p:nvSpPr>
        <p:spPr>
          <a:xfrm>
            <a:off x="254000" y="403860"/>
            <a:ext cx="11594465" cy="2585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Para usar o @Test, precisamos importar a anotação.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O Eclipse ajuda </a:t>
            </a:r>
            <a:r>
              <a:rPr lang="pt-br" sz="3600" cap="none"/>
              <a:t>(Intellisense ou ctrl+shift+o)!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wDAAAjFAAAeCEAAFc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3273425"/>
            <a:ext cx="4914900" cy="29591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PAMAACMUAABWFwAAYRYAABAAAAAmAAAACAAAAP//////////"/>
              </a:ext>
            </a:extLst>
          </p:cNvSpPr>
          <p:nvPr/>
        </p:nvSpPr>
        <p:spPr>
          <a:xfrm>
            <a:off x="525780" y="3273425"/>
            <a:ext cx="3267710" cy="36449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Rectangle 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rwYAAJ0aAACGDQAA3BwAABAAAAAmAAAACAAAAP//////////"/>
              </a:ext>
            </a:extLst>
          </p:cNvSpPr>
          <p:nvPr/>
        </p:nvSpPr>
        <p:spPr>
          <a:xfrm>
            <a:off x="1086485" y="4326255"/>
            <a:ext cx="1111885" cy="3651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6" name="Straight Arrow Connector 5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HhkAABgVAABoIAAAARkAABAAAAAmAAAACAAAAP//////////"/>
              </a:ext>
            </a:extLst>
          </p:cNvCxnSpPr>
          <p:nvPr/>
        </p:nvCxnSpPr>
        <p:spPr>
          <a:xfrm flipH="1" flipV="1">
            <a:off x="4083050" y="3429000"/>
            <a:ext cx="1184910" cy="6356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7" name="TextBox 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CAAAAEZAAAESQAAORwAABAgAAAmAAAACAAAAP//////////"/>
              </a:ext>
            </a:extLst>
          </p:cNvSpPr>
          <p:nvPr/>
        </p:nvSpPr>
        <p:spPr>
          <a:xfrm>
            <a:off x="5267960" y="4064635"/>
            <a:ext cx="660146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Importando e usando @Test</a:t>
            </a:r>
            <a:endParaRPr lang="pt-br" sz="2800" cap="none"/>
          </a:p>
        </p:txBody>
      </p:sp>
      <p:cxnSp>
        <p:nvCxnSpPr>
          <p:cNvPr id="8" name="Straight Arrow Connector 9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ew4AAMEaAAB6HwAAthsAABAAAAAmAAAACAAAAP//////////"/>
              </a:ext>
            </a:extLst>
          </p:cNvCxnSpPr>
          <p:nvPr/>
        </p:nvCxnSpPr>
        <p:spPr>
          <a:xfrm flipH="1">
            <a:off x="2353945" y="4349115"/>
            <a:ext cx="2762885" cy="1555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9" name="Rectangle 1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mSAAAD8ZAAA+OwAA+hsAABAAAAAmAAAACAAAAP//////////"/>
              </a:ext>
            </a:extLst>
          </p:cNvSpPr>
          <p:nvPr/>
        </p:nvSpPr>
        <p:spPr>
          <a:xfrm>
            <a:off x="5299075" y="4104005"/>
            <a:ext cx="4331335" cy="443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wEAAH4eAAApSQAASSkAABAgAAAmAAAACAAAAP//////////"/>
              </a:ext>
            </a:extLst>
          </p:cNvSpPr>
          <p:nvPr/>
        </p:nvSpPr>
        <p:spPr>
          <a:xfrm>
            <a:off x="299085" y="4956810"/>
            <a:ext cx="1159383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É necessário que a dependência do JUnit esteja no projeto para o </a:t>
            </a:r>
            <a:r>
              <a:rPr lang="pt-br" sz="3600" b="1" i="1" cap="none"/>
              <a:t>import.</a:t>
            </a:r>
            <a:endParaRPr lang="pt-br" sz="3600" b="1" i="1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Veremos isso na parte prática!</a:t>
            </a:r>
            <a:endParaRPr lang="pt-br" sz="36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4PAADnAAAA9jsAADE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48890" y="146685"/>
            <a:ext cx="7198360" cy="47612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JiY2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CQKwAAKggAABAgAAAmAAAACAAAAP//////////"/>
              </a:ext>
            </a:extLst>
          </p:cNvSpPr>
          <p:nvPr/>
        </p:nvSpPr>
        <p:spPr>
          <a:xfrm>
            <a:off x="254000" y="403860"/>
            <a:ext cx="682752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E o método?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ABAAAgDgAAYDEAAHQ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296160"/>
            <a:ext cx="7772400" cy="2654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TEx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AwUAAMYRAABgMQAAgRQAABAAAAAmAAAACAAAAP//////////"/>
              </a:ext>
            </a:extLst>
          </p:cNvSpPr>
          <p:nvPr/>
        </p:nvSpPr>
        <p:spPr>
          <a:xfrm>
            <a:off x="814705" y="2889250"/>
            <a:ext cx="7211695" cy="443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5" name="Straight Arrow Connector 4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sbHB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eSEAAAkMAACAJQAA+xAAABAAAAAmAAAACAAAAP//////////"/>
              </a:ext>
            </a:extLst>
          </p:cNvCxnSpPr>
          <p:nvPr/>
        </p:nvCxnSpPr>
        <p:spPr>
          <a:xfrm flipH="1">
            <a:off x="5441315" y="1956435"/>
            <a:ext cx="654685" cy="80391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Rectangle 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C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QRkAAIAIAACeRQAAuAsAABAAAAAmAAAACAAAAP//////////"/>
              </a:ext>
            </a:extLst>
          </p:cNvSpPr>
          <p:nvPr/>
        </p:nvSpPr>
        <p:spPr>
          <a:xfrm>
            <a:off x="4105275" y="1381760"/>
            <a:ext cx="7211695" cy="5232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7" name="TextBox 9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KC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RkAAGsIAADRRwAAowsAABAgAAAmAAAACAAAAP//////////"/>
              </a:ext>
            </a:extLst>
          </p:cNvSpPr>
          <p:nvPr/>
        </p:nvSpPr>
        <p:spPr>
          <a:xfrm>
            <a:off x="4105275" y="1368425"/>
            <a:ext cx="756920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Instanciar uma Pilha (de inteiros, nesse exemplo)</a:t>
            </a:r>
            <a:endParaRPr lang="pt-br" sz="2800" cap="none"/>
          </a:p>
        </p:txBody>
      </p:sp>
      <p:cxnSp>
        <p:nvCxnSpPr>
          <p:cNvPr id="8" name="Straight Arrow Connector 10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pKS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QRkAACYYAAC3HwAAcBsAABAAAAAmAAAACAAAAP//////////"/>
              </a:ext>
            </a:extLst>
          </p:cNvCxnSpPr>
          <p:nvPr/>
        </p:nvCxnSpPr>
        <p:spPr>
          <a:xfrm flipH="1" flipV="1">
            <a:off x="4105275" y="3925570"/>
            <a:ext cx="1050290" cy="53467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9" name="TextBox 1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RER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SAAADscAACKTwAAcx8AABAgAAAmAAAACAAAAP//////////"/>
              </a:ext>
            </a:extLst>
          </p:cNvSpPr>
          <p:nvPr/>
        </p:nvSpPr>
        <p:spPr>
          <a:xfrm>
            <a:off x="5360035" y="4589145"/>
            <a:ext cx="756983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O que se deseja testar (se a pilha esta vazia)</a:t>
            </a:r>
            <a:endParaRPr lang="pt-br" sz="2800" cap="none"/>
          </a:p>
        </p:txBody>
      </p:sp>
      <p:sp>
        <p:nvSpPr>
          <p:cNvPr id="10" name="Rectangle 1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1N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+SAAABwcAADoSQAAQB8AABAAAAAmAAAACAAAAP//////////"/>
              </a:ext>
            </a:extLst>
          </p:cNvSpPr>
          <p:nvPr/>
        </p:nvSpPr>
        <p:spPr>
          <a:xfrm>
            <a:off x="5360035" y="4569460"/>
            <a:ext cx="6654165" cy="5105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1" name="Rectangle 1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4fHx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IgUAAMkUAADFKQAAWxcAABAAAAAmAAAACAAAAP//////////"/>
              </a:ext>
            </a:extLst>
          </p:cNvSpPr>
          <p:nvPr/>
        </p:nvSpPr>
        <p:spPr>
          <a:xfrm>
            <a:off x="834390" y="3378835"/>
            <a:ext cx="5955665" cy="4178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2" name="Rectangle 1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1NT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+gQAACAYAACWFAAAsxoAABAAAAAmAAAACAAAAP//////////"/>
              </a:ext>
            </a:extLst>
          </p:cNvSpPr>
          <p:nvPr/>
        </p:nvSpPr>
        <p:spPr>
          <a:xfrm>
            <a:off x="808990" y="3921760"/>
            <a:ext cx="2537460" cy="4184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13" name="Straight Arrow Connector 20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dHR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zgoAADscAADOCgAAWyEAABAAAAAmAAAACAAAAP//////////"/>
              </a:ext>
            </a:extLst>
          </p:cNvCxnSpPr>
          <p:nvPr/>
        </p:nvCxnSpPr>
        <p:spPr>
          <a:xfrm flipV="1">
            <a:off x="1756410" y="4589145"/>
            <a:ext cx="12700" cy="8331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4" name="TextBox 22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B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gQAABMiAACLMwAASyUAABAgAAAmAAAACAAAAP//////////"/>
              </a:ext>
            </a:extLst>
          </p:cNvSpPr>
          <p:nvPr/>
        </p:nvSpPr>
        <p:spPr>
          <a:xfrm>
            <a:off x="808990" y="5539105"/>
            <a:ext cx="756983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Verifica se o teste passou (a variável vazia é </a:t>
            </a:r>
            <a:r>
              <a:rPr lang="pt-br" sz="2800" b="1" i="1" cap="none"/>
              <a:t>true</a:t>
            </a:r>
            <a:r>
              <a:rPr lang="pt-br" sz="2800" cap="none"/>
              <a:t>)?</a:t>
            </a:r>
            <a:endParaRPr lang="pt-br" sz="2800" cap="none"/>
          </a:p>
        </p:txBody>
      </p:sp>
      <p:sp>
        <p:nvSpPr>
          <p:cNvPr id="15" name="Rectangle 2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ICA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ygQAABMiAABEMgAANyUAABAAAAAmAAAACAAAAP//////////"/>
              </a:ext>
            </a:extLst>
          </p:cNvSpPr>
          <p:nvPr/>
        </p:nvSpPr>
        <p:spPr>
          <a:xfrm>
            <a:off x="778510" y="5539105"/>
            <a:ext cx="7392670" cy="5105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oSAAAxhkAABAgAAAmAAAACAAAAP//////////"/>
              </a:ext>
            </a:extLst>
          </p:cNvSpPr>
          <p:nvPr/>
        </p:nvSpPr>
        <p:spPr>
          <a:xfrm>
            <a:off x="254000" y="403860"/>
            <a:ext cx="11516360" cy="3785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O método de teste possui três partes!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4400" cap="none"/>
              <a:t>Primeiro o contexto do teste, chamado de </a:t>
            </a:r>
            <a:r>
              <a:rPr lang="pt-br" sz="4400" b="1" i="1" cap="none"/>
              <a:t>fixture.</a:t>
            </a:r>
            <a:endParaRPr lang="pt-br" sz="4400" b="1" i="1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400" b="1" i="1" cap="none"/>
              <a:t> </a:t>
            </a:r>
            <a:r>
              <a:rPr lang="pt-br" sz="4400" cap="none"/>
              <a:t>Nela fazemos a inicialização e instanciação dos objetos.</a:t>
            </a:r>
            <a:endParaRPr lang="pt-br" sz="4400" b="1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KgIAAMkJAAAAAAAAvhY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YAAABDHQAAzkgAAKQhAAAQAAAAJgAAAAgAAAD//////////w=="/>
              </a:ext>
            </a:extLst>
          </p:cNvPicPr>
          <p:nvPr/>
        </p:nvPicPr>
        <p:blipFill>
          <a:blip r:embed="rId3"/>
          <a:srcRect l="5540" t="25050" r="0" b="58220"/>
          <a:stretch>
            <a:fillRect/>
          </a:stretch>
        </p:blipFill>
        <p:spPr>
          <a:xfrm>
            <a:off x="64770" y="4756785"/>
            <a:ext cx="11770360" cy="711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hoaW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kAEAACAdAADOSAAAQyAAABAAAAAmAAAACAAAAP//////////"/>
              </a:ext>
            </a:extLst>
          </p:cNvSpPr>
          <p:nvPr/>
        </p:nvSpPr>
        <p:spPr>
          <a:xfrm>
            <a:off x="254000" y="4734560"/>
            <a:ext cx="11581130" cy="5099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5" name="Straight Arrow Connector 4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oSEAAKQhAACAJQAAxyQAABAAAAAmAAAACAAAAP//////////"/>
              </a:ext>
            </a:extLst>
          </p:cNvCxnSpPr>
          <p:nvPr/>
        </p:nvCxnSpPr>
        <p:spPr>
          <a:xfrm flipH="1" flipV="1">
            <a:off x="5466715" y="5468620"/>
            <a:ext cx="629285" cy="5099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TextBox 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xM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A0AACgkAADOSAAAByoAABAgAAAmAAAACAAAAP//////////"/>
              </a:ext>
            </a:extLst>
          </p:cNvSpPr>
          <p:nvPr/>
        </p:nvSpPr>
        <p:spPr>
          <a:xfrm>
            <a:off x="2227580" y="5877560"/>
            <a:ext cx="9607550" cy="954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Instanciar uma Pilha é o que precisamos. Como o teste é sobre pilha vazia, não precisamos inserir nenhum valor.</a:t>
            </a:r>
            <a:endParaRPr lang="pt-br"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iQIAAKsQAAChBQAA5Q4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QFAAD9FgAALUEAAOYbAAAQAAAAJgAAAAgAAAD//////////w=="/>
              </a:ext>
            </a:extLst>
          </p:cNvPicPr>
          <p:nvPr/>
        </p:nvPicPr>
        <p:blipFill>
          <a:blip r:embed="rId3"/>
          <a:srcRect l="6490" t="42670" r="14410" b="38130"/>
          <a:stretch>
            <a:fillRect/>
          </a:stretch>
        </p:blipFill>
        <p:spPr>
          <a:xfrm>
            <a:off x="967740" y="3736975"/>
            <a:ext cx="9627235" cy="798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oSAAAnBUAABAgAAAmAAAACAAAAP//////////"/>
              </a:ext>
            </a:extLst>
          </p:cNvSpPr>
          <p:nvPr/>
        </p:nvSpPr>
        <p:spPr>
          <a:xfrm>
            <a:off x="254000" y="403860"/>
            <a:ext cx="11516360" cy="3108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O método de teste possui três partes!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4400" cap="none"/>
              <a:t>Segundo, precisamos executar o método que vamos testar e armazenar o resultado em uma variável.</a:t>
            </a:r>
            <a:endParaRPr lang="pt-br" sz="4400" b="1" cap="none"/>
          </a:p>
        </p:txBody>
      </p:sp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hI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9AUAAFoXAADpPwAAwRoAABAAAAAmAAAACAAAAP//////////"/>
              </a:ext>
            </a:extLst>
          </p:cNvSpPr>
          <p:nvPr/>
        </p:nvSpPr>
        <p:spPr>
          <a:xfrm>
            <a:off x="967740" y="3796030"/>
            <a:ext cx="9421495" cy="5530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5" name="Straight Arrow Connector 4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iI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EyAAAJ8cAADyIwAAmB4AABAAAAAmAAAACAAAAP//////////"/>
              </a:ext>
            </a:extLst>
          </p:cNvCxnSpPr>
          <p:nvPr/>
        </p:nvCxnSpPr>
        <p:spPr>
          <a:xfrm flipH="1" flipV="1">
            <a:off x="5213985" y="4652645"/>
            <a:ext cx="629285" cy="3206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TextBox 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KC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w8AAFEfAAAgPgAALyUAABAgAAAmAAAACAAAAP//////////"/>
              </a:ext>
            </a:extLst>
          </p:cNvSpPr>
          <p:nvPr/>
        </p:nvSpPr>
        <p:spPr>
          <a:xfrm>
            <a:off x="2529205" y="5090795"/>
            <a:ext cx="7569835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Chama o método pilhaVazia() e armazena o resultado na variável booleana “vazia”.</a:t>
            </a:r>
            <a:endParaRPr lang="pt-br"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iZm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AIAAAAAAADsSAAAShcAABAgAAAmAAAACAAAAP//////////"/>
              </a:ext>
            </a:extLst>
          </p:cNvSpPr>
          <p:nvPr/>
        </p:nvSpPr>
        <p:spPr>
          <a:xfrm>
            <a:off x="337820" y="0"/>
            <a:ext cx="11516360" cy="3785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O método de teste possui três partes!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4400" cap="none"/>
              <a:t>Terceiro, verificamos se o teste passou/falhou.</a:t>
            </a:r>
            <a:endParaRPr lang="pt-br" sz="44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400" b="1" cap="none"/>
              <a:t> </a:t>
            </a:r>
            <a:r>
              <a:rPr lang="pt-br" sz="4400" cap="none"/>
              <a:t>O JUnit oferece os “</a:t>
            </a:r>
            <a:r>
              <a:rPr lang="pt-br" sz="4400" b="1" i="1" cap="none"/>
              <a:t>asserts”</a:t>
            </a:r>
            <a:r>
              <a:rPr lang="pt-br" sz="4400" cap="none"/>
              <a:t> para essa validação </a:t>
            </a:r>
            <a:endParaRPr lang="pt-br" sz="4400" b="1" cap="none"/>
          </a:p>
        </p:txBody>
      </p:sp>
      <p:pic>
        <p:nvPicPr>
          <p:cNvPr id="3" name="Picture 9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ygIAAOsXAACFFwAA/Qg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4RAABZGQAAPzUAAEMfAAAQAAAAJgAAAAgAAAD//////////w=="/>
              </a:ext>
            </a:extLst>
          </p:cNvPicPr>
          <p:nvPr/>
        </p:nvPicPr>
        <p:blipFill>
          <a:blip r:embed="rId3"/>
          <a:srcRect l="7140" t="61230" r="60210" b="23010"/>
          <a:stretch>
            <a:fillRect/>
          </a:stretch>
        </p:blipFill>
        <p:spPr>
          <a:xfrm>
            <a:off x="2823210" y="4120515"/>
            <a:ext cx="5832475" cy="9613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1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0dX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OhAAAFQaAAA/NQAAQx8AABAAAAAmAAAACAAAAP//////////"/>
              </a:ext>
            </a:extLst>
          </p:cNvSpPr>
          <p:nvPr/>
        </p:nvSpPr>
        <p:spPr>
          <a:xfrm>
            <a:off x="2637790" y="4279900"/>
            <a:ext cx="6017895" cy="80200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5" name="Straight Arrow Connector 11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hI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8h8AAMwfAADyHwAAYSIAABAAAAAmAAAACAAAAP//////////"/>
              </a:ext>
            </a:extLst>
          </p:cNvCxnSpPr>
          <p:nvPr/>
        </p:nvCxnSpPr>
        <p:spPr>
          <a:xfrm flipV="1">
            <a:off x="5193030" y="5168900"/>
            <a:ext cx="12700" cy="4197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TextBox 12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nqK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A4AAGEiAADIPAAAQCgAABAgAAAmAAAACAAAAP//////////"/>
              </a:ext>
            </a:extLst>
          </p:cNvSpPr>
          <p:nvPr/>
        </p:nvSpPr>
        <p:spPr>
          <a:xfrm>
            <a:off x="2311400" y="5588635"/>
            <a:ext cx="7569200" cy="954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Assegure que a variável “vazia” é verdadeira. assertTrue()</a:t>
            </a:r>
            <a:endParaRPr lang="pt-br"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BhYm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AAAAAAAAACFSAAAywoAABAgAAAmAAAACAAAAP//////////"/>
              </a:ext>
            </a:extLst>
          </p:cNvSpPr>
          <p:nvPr/>
        </p:nvSpPr>
        <p:spPr>
          <a:xfrm>
            <a:off x="0" y="0"/>
            <a:ext cx="11788775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Tipos de assertivas do JUnit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assertEquals(expectativa,realidade)</a:t>
            </a:r>
            <a:endParaRPr lang="pt-br" sz="5400" cap="none"/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4UAADLCgAAsDMAAK0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92170" y="1754505"/>
            <a:ext cx="5010150" cy="50203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DjSAAAgBcAABAgAAAmAAAACAAAAP//////////"/>
              </a:ext>
            </a:extLst>
          </p:cNvSpPr>
          <p:nvPr/>
        </p:nvSpPr>
        <p:spPr>
          <a:xfrm>
            <a:off x="254000" y="403860"/>
            <a:ext cx="11594465" cy="341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Expectativa = valor esperado</a:t>
            </a: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Realidade = valor calculado (sendo testado)</a:t>
            </a:r>
            <a:endParaRPr lang="pt-br" sz="5400" cap="none"/>
          </a:p>
          <a:p>
            <a:pPr>
              <a:defRPr lang="pt-br"/>
            </a:pP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0CAAC8EQAAMy4AAD8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43535" y="2882900"/>
            <a:ext cx="7166610" cy="31718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/Q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uwcAAGQeAAA9LQAAOCIAABAAAAAmAAAACAAAAP//////////"/>
              </a:ext>
            </a:extLst>
          </p:cNvSpPr>
          <p:nvPr/>
        </p:nvSpPr>
        <p:spPr>
          <a:xfrm>
            <a:off x="1256665" y="4940300"/>
            <a:ext cx="6097270" cy="622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5" name="Straight Arrow Connector 4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/QE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fBoAAAUjAAB8GgAAmiUAABAAAAAmAAAACAAAAP//////////"/>
              </a:ext>
            </a:extLst>
          </p:cNvCxnSpPr>
          <p:nvPr/>
        </p:nvCxnSpPr>
        <p:spPr>
          <a:xfrm flipV="1">
            <a:off x="4305300" y="5692775"/>
            <a:ext cx="12700" cy="4197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6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5/gI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QwAAJolAAD5RgAA0igAABAgAAAmAAAACAAAAP//////////"/>
              </a:ext>
            </a:extLst>
          </p:cNvSpPr>
          <p:nvPr/>
        </p:nvSpPr>
        <p:spPr>
          <a:xfrm>
            <a:off x="1999615" y="6112510"/>
            <a:ext cx="953770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800" cap="none"/>
              <a:t>Assegure que o resultado é 5!</a:t>
            </a:r>
            <a:endParaRPr lang="pt-br" sz="2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lKSk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BfRgAAXhYAABAgAAAmAAAACAAAAP//////////"/>
              </a:ext>
            </a:extLst>
          </p:cNvSpPr>
          <p:nvPr/>
        </p:nvSpPr>
        <p:spPr>
          <a:xfrm>
            <a:off x="254000" y="403860"/>
            <a:ext cx="11185525" cy="3232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assertTrue(variável)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4800" cap="none"/>
              <a:t>Usamos no método de teste da pilha vazia</a:t>
            </a:r>
            <a:endParaRPr lang="pt-br" sz="48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4800" cap="none"/>
              <a:t> Assegure que “variável” é true!</a:t>
            </a:r>
            <a:endParaRPr lang="pt-br" sz="48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AORQAARw0AABAgAAAmAAAACAAAAP//////////"/>
              </a:ext>
            </a:extLst>
          </p:cNvSpPr>
          <p:nvPr/>
        </p:nvSpPr>
        <p:spPr>
          <a:xfrm>
            <a:off x="254000" y="403860"/>
            <a:ext cx="1097153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assertFalse(variável)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Assegure que  “variável” é falsa!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h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8PAAB8DwAAPjsAAA4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29205" y="2517140"/>
            <a:ext cx="7101205" cy="3994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VAEAALADAAByQQAA0AoAABAAAAAmAAAACAAAAAEgAAAAAAAA"/>
              </a:ext>
            </a:extLst>
          </p:cNvSpPr>
          <p:nvPr>
            <p:ph type="ctrTitle"/>
          </p:nvPr>
        </p:nvSpPr>
        <p:spPr>
          <a:xfrm>
            <a:off x="215900" y="599440"/>
            <a:ext cx="10422890" cy="115824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r>
              <a:t>Testes automatizados – Anti-padrão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2TG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QMAAO8OAACxOwAAsyAAABAAAAAmAAAACAAAAAEgAAAAAAAA"/>
              </a:ext>
            </a:extLst>
          </p:cNvSpPr>
          <p:nvPr>
            <p:ph type="subTitle" idx="1"/>
          </p:nvPr>
        </p:nvSpPr>
        <p:spPr>
          <a:xfrm>
            <a:off x="559435" y="2427605"/>
            <a:ext cx="9144000" cy="288798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lvl="1" algn="l">
              <a:defRPr lang="pt-br"/>
            </a:pPr>
            <a:r>
              <a:t>			</a:t>
            </a: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ZG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5AFB-B5C6-15AC-88F8-43F914B67E16}" type="slidenum">
              <a:t>4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RF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MKAAD3CQAA7UAAANI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637665" y="1619885"/>
            <a:ext cx="8916670" cy="5015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AtRQAAKggAABAgAAAmAAAACAAAAP//////////"/>
              </a:ext>
            </a:extLst>
          </p:cNvSpPr>
          <p:nvPr/>
        </p:nvSpPr>
        <p:spPr>
          <a:xfrm>
            <a:off x="254000" y="403860"/>
            <a:ext cx="1099121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assertSame(expectativa, realidade)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oHAACICAAAEz8AALQ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" y="1386840"/>
            <a:ext cx="9007475" cy="5067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HwCAAAtRQAAZBIAABAgAAAmAAAACAAAAP//////////"/>
              </a:ext>
            </a:extLst>
          </p:cNvSpPr>
          <p:nvPr/>
        </p:nvSpPr>
        <p:spPr>
          <a:xfrm>
            <a:off x="254000" y="403860"/>
            <a:ext cx="10991215" cy="2585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Assegura que “expectativa” é o </a:t>
            </a:r>
            <a:r>
              <a:rPr lang="pt-br" sz="5400" b="1" i="1" cap="none"/>
              <a:t>mesmo</a:t>
            </a:r>
            <a:r>
              <a:rPr lang="pt-br" sz="5400" cap="none"/>
              <a:t> objeto que “realidade”.</a:t>
            </a: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5400" b="1" i="1" cap="none"/>
              <a:t>Apontam</a:t>
            </a:r>
            <a:r>
              <a:rPr lang="pt-br" sz="5400" cap="none"/>
              <a:t> para o mesmo lugar!</a:t>
            </a:r>
            <a:endParaRPr lang="pt-br" sz="5400" cap="none"/>
          </a:p>
        </p:txBody>
      </p:sp>
      <p:sp>
        <p:nvSpPr>
          <p:cNvPr id="3" name="Rectangle 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FgYAAFYZAAASPwAAEh4AABAAAAAmAAAACAAAAP//////////"/>
              </a:ext>
            </a:extLst>
          </p:cNvSpPr>
          <p:nvPr/>
        </p:nvSpPr>
        <p:spPr>
          <a:xfrm>
            <a:off x="989330" y="4118610"/>
            <a:ext cx="9263380" cy="7696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4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FYZAABAQQAAEh4AABAgAAAmAAAACAAAAP//////////"/>
              </a:ext>
            </a:extLst>
          </p:cNvSpPr>
          <p:nvPr/>
        </p:nvSpPr>
        <p:spPr>
          <a:xfrm>
            <a:off x="1086485" y="4118610"/>
            <a:ext cx="9520555" cy="769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400" cap="none"/>
              <a:t>assertSame é </a:t>
            </a:r>
            <a:r>
              <a:rPr lang="pt-br" sz="4400" b="1" i="1" cap="none">
                <a:solidFill>
                  <a:srgbClr val="FF0000"/>
                </a:solidFill>
              </a:rPr>
              <a:t>diferente</a:t>
            </a:r>
            <a:r>
              <a:rPr lang="pt-br" sz="4400" cap="none"/>
              <a:t> de assertEquals</a:t>
            </a:r>
            <a:endParaRPr lang="pt-br" sz="4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AAAABoSAAAaSoAABAgAAAmAAAACAAAAP//////////"/>
              </a:ext>
            </a:extLst>
          </p:cNvSpPr>
          <p:nvPr/>
        </p:nvSpPr>
        <p:spPr>
          <a:xfrm>
            <a:off x="254000" y="0"/>
            <a:ext cx="11516360" cy="6894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Como executamos esse teste?</a:t>
            </a: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3"/>
              </a:buBlip>
              <a:defRPr lang="pt-br"/>
            </a:pPr>
            <a:endParaRPr lang="pt-br" sz="5400" cap="none"/>
          </a:p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Clique com o botão direito em qualquer lugar da classe -&gt; Run as -&gt; JUnit Test</a:t>
            </a:r>
            <a:endParaRPr lang="pt-br" sz="32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AFAABoBgAAYEUAAMg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41400"/>
            <a:ext cx="10363200" cy="47752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UAAABuBwAAoR4AAHwc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207770"/>
            <a:ext cx="4874260" cy="34226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AAAABoSAAALAsAABAgAAAmAAAACAAAAP//////////"/>
              </a:ext>
            </a:extLst>
          </p:cNvSpPr>
          <p:nvPr/>
        </p:nvSpPr>
        <p:spPr>
          <a:xfrm>
            <a:off x="254000" y="0"/>
            <a:ext cx="11516360" cy="1816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</a:t>
            </a:r>
            <a:r>
              <a:rPr lang="pt-br" sz="3200" cap="none"/>
              <a:t>Uma nova aba à esquerda irá aparecer. Ela contém as informações sobre os testes</a:t>
            </a:r>
            <a:endParaRPr lang="pt-br" sz="3200" cap="none"/>
          </a:p>
          <a:p>
            <a:pPr>
              <a:defRPr lang="pt-br"/>
            </a:pPr>
            <a:endParaRPr lang="pt-br" sz="4000" cap="none"/>
          </a:p>
        </p:txBody>
      </p:sp>
      <p:sp>
        <p:nvSpPr>
          <p:cNvPr id="4" name="Rectangle 4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WAAAALUMAAARHwAARBEAABAAAAAmAAAACAAAAP//////////"/>
              </a:ext>
            </a:extLst>
          </p:cNvSpPr>
          <p:nvPr/>
        </p:nvSpPr>
        <p:spPr>
          <a:xfrm>
            <a:off x="55880" y="2065655"/>
            <a:ext cx="4994275" cy="7410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ScAABAHAAC7RgAAxxYAABAgAAAmAAAACAAAAP//////////"/>
              </a:ext>
            </a:extLst>
          </p:cNvSpPr>
          <p:nvPr/>
        </p:nvSpPr>
        <p:spPr>
          <a:xfrm>
            <a:off x="6497955" y="1148080"/>
            <a:ext cx="4999990" cy="2554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3200" cap="none"/>
              <a:t>Resultados numérico dos testes. Repare que nenhum falhou e também não houve erro de execução (são coisas diferentes)</a:t>
            </a:r>
            <a:endParaRPr lang="pt-br" sz="3200" cap="none"/>
          </a:p>
        </p:txBody>
      </p:sp>
      <p:cxnSp>
        <p:nvCxnSpPr>
          <p:cNvPr id="6" name="Straight Arrow Connector 6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byAAAFwNAAD5JwAAFA8AABAAAAAmAAAACAAAAP//////////"/>
              </a:ext>
            </a:extLst>
          </p:cNvCxnSpPr>
          <p:nvPr/>
        </p:nvCxnSpPr>
        <p:spPr>
          <a:xfrm flipH="1">
            <a:off x="5272405" y="2171700"/>
            <a:ext cx="1225550" cy="2794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7" name="Rectangle 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IgAAAGkTAADcHgAA7hgAABAAAAAmAAAACAAAAP//////////"/>
              </a:ext>
            </a:extLst>
          </p:cNvSpPr>
          <p:nvPr/>
        </p:nvSpPr>
        <p:spPr>
          <a:xfrm>
            <a:off x="21590" y="3155315"/>
            <a:ext cx="4994910" cy="8972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8" name="Straight Arrow Connector 10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VRIAAFQaAAB8HAAAfBwAABAAAAAmAAAACAAAAP//////////"/>
              </a:ext>
            </a:extLst>
          </p:cNvCxnSpPr>
          <p:nvPr/>
        </p:nvCxnSpPr>
        <p:spPr>
          <a:xfrm flipH="1" flipV="1">
            <a:off x="2980055" y="4279900"/>
            <a:ext cx="1650365" cy="3505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9" name="TextBox 12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h0AABQbAAAHQAAAwycAABAgAAAmAAAACAAAAP//////////"/>
              </a:ext>
            </a:extLst>
          </p:cNvSpPr>
          <p:nvPr/>
        </p:nvSpPr>
        <p:spPr>
          <a:xfrm>
            <a:off x="4824730" y="4401820"/>
            <a:ext cx="5583555" cy="2061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3200" cap="none"/>
              <a:t>Detalhes de cada teste. Observe que apenas um método de teste foi executado e ele passou (está verde). O “testePilhaVazia”</a:t>
            </a:r>
            <a:endParaRPr lang="pt-br" sz="3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AAAABoSAAAJAgAABAgAAAmAAAACAAAAP//////////"/>
              </a:ext>
            </a:extLst>
          </p:cNvSpPr>
          <p:nvPr/>
        </p:nvSpPr>
        <p:spPr>
          <a:xfrm>
            <a:off x="254000" y="0"/>
            <a:ext cx="11516360" cy="1323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Vamos falhar!</a:t>
            </a:r>
            <a:endParaRPr lang="pt-br" sz="3200" cap="none"/>
          </a:p>
          <a:p>
            <a:pPr>
              <a:defRPr lang="pt-br"/>
            </a:pPr>
            <a:endParaRPr lang="pt-br" sz="40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kZAAAAAAAAAEsAAPsk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211955" y="0"/>
            <a:ext cx="7980045" cy="60115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AAAABoSAAA7gsAABAgAAAmAAAACAAAAP//////////"/>
              </a:ext>
            </a:extLst>
          </p:cNvSpPr>
          <p:nvPr/>
        </p:nvSpPr>
        <p:spPr>
          <a:xfrm>
            <a:off x="254000" y="0"/>
            <a:ext cx="11516360" cy="193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Vamos criar um método para testar se a pilha não está vazia. Mas não faremos nenhum </a:t>
            </a:r>
            <a:r>
              <a:rPr lang="pt-br" sz="4000" b="1" i="1" cap="none"/>
              <a:t>push.</a:t>
            </a:r>
            <a:endParaRPr lang="pt-br" sz="3200" cap="none"/>
          </a:p>
          <a:p>
            <a:pPr>
              <a:defRPr lang="pt-br"/>
            </a:pPr>
            <a:endParaRPr lang="pt-br" sz="40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UDAAAvCgAAo0YAAAE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" y="1655445"/>
            <a:ext cx="10941050" cy="35471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gIAAAEgAAAASwAAZCcAABAgAAAmAAAACAAAAP//////////"/>
              </a:ext>
            </a:extLst>
          </p:cNvSpPr>
          <p:nvPr/>
        </p:nvSpPr>
        <p:spPr>
          <a:xfrm>
            <a:off x="372110" y="5202555"/>
            <a:ext cx="11819890" cy="1200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3600" cap="none"/>
              <a:t>Para esse teste, a expectativa é que a variável “vazia” seja false! Pois a pilha não deveria estar vazia </a:t>
            </a:r>
            <a:endParaRPr lang="pt-br" sz="3600" cap="none"/>
          </a:p>
        </p:txBody>
      </p:sp>
      <p:sp>
        <p:nvSpPr>
          <p:cNvPr id="5" name="Rectangle 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DAgAAGQYAABQIAAAaBsAABAAAAAmAAAACAAAAP//////////"/>
              </a:ext>
            </a:extLst>
          </p:cNvSpPr>
          <p:nvPr/>
        </p:nvSpPr>
        <p:spPr>
          <a:xfrm>
            <a:off x="1308100" y="3964940"/>
            <a:ext cx="3944620" cy="4902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6" name="Straight Arrow Connector 10"/>
          <p:cNvCxnSpPr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NhIAAOkbAAAmEwAAASAAABAAAAAmAAAACAAAAP//////////"/>
              </a:ext>
            </a:extLst>
          </p:cNvCxnSpPr>
          <p:nvPr/>
        </p:nvCxnSpPr>
        <p:spPr>
          <a:xfrm flipH="1" flipV="1">
            <a:off x="2960370" y="4537075"/>
            <a:ext cx="152400" cy="6654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7" name="Rectangle 11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SgIAAKMgAACyRAAAZCcAABAAAAAmAAAACAAAAP//////////"/>
              </a:ext>
            </a:extLst>
          </p:cNvSpPr>
          <p:nvPr/>
        </p:nvSpPr>
        <p:spPr>
          <a:xfrm>
            <a:off x="372110" y="5305425"/>
            <a:ext cx="10795000" cy="10979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jCQAA6ikAAEs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265"/>
            <a:ext cx="6813550" cy="42519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AAAABoSAAA7gsAABAgAAAmAAAACAAAAP//////////"/>
              </a:ext>
            </a:extLst>
          </p:cNvSpPr>
          <p:nvPr/>
        </p:nvSpPr>
        <p:spPr>
          <a:xfrm>
            <a:off x="254000" y="0"/>
            <a:ext cx="11516360" cy="193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Após a execução ele falhou! Pois a variável “vazia” não está “false”. </a:t>
            </a:r>
            <a:endParaRPr lang="pt-br" sz="3200" cap="none"/>
          </a:p>
          <a:p>
            <a:pPr>
              <a:defRPr lang="pt-br"/>
            </a:pPr>
            <a:endParaRPr lang="pt-br" sz="4000" cap="none"/>
          </a:p>
        </p:txBody>
      </p:sp>
      <p:sp>
        <p:nvSpPr>
          <p:cNvPr id="4" name="Rectangle 11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xRoAAB0RAADqKQAAGxQAABAAAAAmAAAACAAAAP//////////"/>
              </a:ext>
            </a:extLst>
          </p:cNvSpPr>
          <p:nvPr/>
        </p:nvSpPr>
        <p:spPr>
          <a:xfrm>
            <a:off x="4351655" y="2781935"/>
            <a:ext cx="2461895" cy="48641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Rectangle 12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AgQAAHkZAAA4FwAAPR8AABAAAAAmAAAACAAAAP//////////"/>
              </a:ext>
            </a:extLst>
          </p:cNvSpPr>
          <p:nvPr/>
        </p:nvSpPr>
        <p:spPr>
          <a:xfrm>
            <a:off x="651510" y="4140835"/>
            <a:ext cx="3122930" cy="9372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6" name="TextBox 1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S4AACAPAADSTAAAGhMAABAgAAAmAAAACAAAAP//////////"/>
              </a:ext>
            </a:extLst>
          </p:cNvSpPr>
          <p:nvPr/>
        </p:nvSpPr>
        <p:spPr>
          <a:xfrm>
            <a:off x="7529195" y="2458720"/>
            <a:ext cx="495871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3600" cap="none"/>
              <a:t>Houve uma falha</a:t>
            </a:r>
            <a:endParaRPr lang="pt-br" sz="3600" cap="none"/>
          </a:p>
        </p:txBody>
      </p:sp>
      <p:cxnSp>
        <p:nvCxnSpPr>
          <p:cNvPr id="7" name="Straight Arrow Connector 14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3CUAAB0RAABRLgAABRMAABAAAAAmAAAACAAAAP//////////"/>
              </a:ext>
            </a:extLst>
          </p:cNvCxnSpPr>
          <p:nvPr/>
        </p:nvCxnSpPr>
        <p:spPr>
          <a:xfrm flipH="1">
            <a:off x="6154420" y="2781935"/>
            <a:ext cx="1374775" cy="30988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8" name="TextBox 1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B0AAM4bAABlRQAAyB8AABAgAAAmAAAACAAAAP//////////"/>
              </a:ext>
            </a:extLst>
          </p:cNvSpPr>
          <p:nvPr/>
        </p:nvSpPr>
        <p:spPr>
          <a:xfrm>
            <a:off x="4734560" y="4519930"/>
            <a:ext cx="654621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3600" cap="none"/>
              <a:t>Foi o teste “testePilhaPush”</a:t>
            </a:r>
            <a:endParaRPr lang="pt-br" sz="3600" cap="none"/>
          </a:p>
        </p:txBody>
      </p:sp>
      <p:cxnSp>
        <p:nvCxnSpPr>
          <p:cNvPr id="9" name="Straight Arrow Connector 16"/>
          <p:cNvCxnSpPr>
            <a:stCxn id="8" idx="1"/>
            <a:extLst>
              <a:ext uri="smNativeData">
                <pr:smNativeData xmlns:pr="smNativeData" xmlns="smNativeData" val="SMDATA_15_1EUgZRMAAAAlAAAADQAAAA0AAAAAkAAAAEgAAACQAAAASAAAAAAAAAAAAAAAAg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MRUAAGEbAAAgHQAAyx0AABAAAAAmAAAACAAAAP//////////"/>
              </a:ext>
            </a:extLst>
          </p:cNvCxnSpPr>
          <p:nvPr/>
        </p:nvCxnSpPr>
        <p:spPr>
          <a:xfrm flipH="1" flipV="1">
            <a:off x="3444875" y="4450715"/>
            <a:ext cx="1289685" cy="3924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0" name="TextBox 17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EAAAYgAABoSAAA8ysAABAgAAAmAAAACAAAAP//////////"/>
              </a:ext>
            </a:extLst>
          </p:cNvSpPr>
          <p:nvPr/>
        </p:nvSpPr>
        <p:spPr>
          <a:xfrm>
            <a:off x="254000" y="5205730"/>
            <a:ext cx="11516360" cy="1938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Como nunca fizemos um </a:t>
            </a:r>
            <a:r>
              <a:rPr lang="pt-br" sz="4000" b="1" i="1" cap="none"/>
              <a:t>push</a:t>
            </a:r>
            <a:r>
              <a:rPr lang="pt-br" sz="4000" cap="none"/>
              <a:t> na pilha, ela continua vazia. Por isso o teste falhou!</a:t>
            </a:r>
            <a:endParaRPr lang="pt-br" sz="3200" cap="none"/>
          </a:p>
          <a:p>
            <a:pPr>
              <a:defRPr lang="pt-br"/>
            </a:pPr>
            <a:endParaRPr lang="pt-br" sz="4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QIAAB0hAAAeQwAAoikAABAgAAAmAAAACAAAAP//////////"/>
              </a:ext>
            </a:extLst>
          </p:cNvSpPr>
          <p:nvPr/>
        </p:nvSpPr>
        <p:spPr>
          <a:xfrm>
            <a:off x="335915" y="5382895"/>
            <a:ext cx="10574655" cy="1384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2800" cap="none"/>
              <a:t>Vamos criar criar mais testes para a Pilha!</a:t>
            </a:r>
            <a:endParaRPr lang="pt-br" sz="2800" cap="none"/>
          </a:p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2800" cap="none">
                <a:solidFill>
                  <a:srgbClr val="FF0000"/>
                </a:solidFill>
              </a:rPr>
              <a:t>Lembre-se de usar o Maven para gerenciar a dependência!</a:t>
            </a:r>
            <a:endParaRPr lang="pt-br" sz="2800" cap="none">
              <a:solidFill>
                <a:srgbClr val="FF0000"/>
              </a:solidFill>
            </a:endParaRPr>
          </a:p>
          <a:p>
            <a:pPr marL="457200" indent="-457200">
              <a:buFont typeface="Arial" pitchFamily="2" charset="0"/>
              <a:buChar char="•"/>
              <a:defRPr lang="pt-br"/>
            </a:pPr>
            <a:endParaRPr lang="pt-br" sz="28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gYAABLGQAAyDIAAAM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4111625"/>
            <a:ext cx="4318000" cy="1092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9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DJVkQB/f38A5+bmA8zMzADAwP8Af39/AAAAAAAAAAAAAAAAAAAAAAAAAAAAIQAAABgAAAAUAAAAEQIAABIAAABKSAAAMhgAABAAAAAmAAAACAAAAP//////////"/>
              </a:ext>
            </a:extLst>
          </p:cNvSpPr>
          <p:nvPr/>
        </p:nvSpPr>
        <p:spPr>
          <a:xfrm>
            <a:off x="335915" y="11430"/>
            <a:ext cx="11415395" cy="3921760"/>
          </a:xfrm>
          <a:prstGeom prst="rect">
            <a:avLst/>
          </a:prstGeom>
          <a:noFill/>
          <a:ln w="12700" cap="flat" cmpd="sng" algn="ctr">
            <a:solidFill>
              <a:srgbClr val="325591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5" name="Picture 7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ALAAAAAAAAGAs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AvAADxCAAA6z8AANUPAAAQAAAAJgAAAAgAAAD//////////w=="/>
              </a:ext>
            </a:extLst>
          </p:cNvPicPr>
          <p:nvPr/>
        </p:nvPicPr>
        <p:blipFill>
          <a:blip r:embed="rId4"/>
          <a:srcRect l="0" t="28640" r="0" b="28400"/>
          <a:stretch>
            <a:fillRect/>
          </a:stretch>
        </p:blipFill>
        <p:spPr>
          <a:xfrm>
            <a:off x="7782560" y="1453515"/>
            <a:ext cx="2607945" cy="1120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" descr="Stack Of Dishes GIFs - Get the best GIF on GIPHY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4GAADPAQAABhkAAPcW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" y="294005"/>
            <a:ext cx="2992120" cy="3439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ight Arrow 1"/>
          <p:cNvSpPr>
            <a:extLst>
              <a:ext uri="smNativeData">
                <pr:smNativeData xmlns:pr="smNativeData" xmlns="smNativeData" val="SMDATA_15_1EUgZRMAAAAlAAAAyAAAAA0AAAAAkAAAAEgAAACQAAAASAAAAAAAAAABAAAAAAAAAAEAAABQAAAAmQ4PSioo6T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DJVkQB/f38A5+bmA8zMzADAwP8Af39/AAAAAAAAAAAAAAAAAAAAAAAAAAAAIQAAABgAAAAUAAAAaBsAAPEIAADMLgAAPBEAABAAAAAmAAAACAAAAP//////////"/>
              </a:ext>
            </a:extLst>
          </p:cNvSpPr>
          <p:nvPr/>
        </p:nvSpPr>
        <p:spPr>
          <a:xfrm>
            <a:off x="4455160" y="1453515"/>
            <a:ext cx="3152140" cy="1348105"/>
          </a:xfrm>
          <a:prstGeom prst="rightArrow">
            <a:avLst>
              <a:gd name="adj1" fmla="val 50000"/>
              <a:gd name="adj2" fmla="val 50002"/>
            </a:avLst>
          </a:prstGeom>
          <a:solidFill>
            <a:schemeClr val="accent1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oCAAARBQAAGjsAAJ0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823595"/>
            <a:ext cx="9194800" cy="1714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sBAAAYFQAAtzkAAAQ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3429000"/>
            <a:ext cx="9182100" cy="3238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EAABYBAABIQgAA9AYAABAgAAAmAAAACAAAAP//////////"/>
              </a:ext>
            </a:extLst>
          </p:cNvSpPr>
          <p:nvPr/>
        </p:nvSpPr>
        <p:spPr>
          <a:xfrm>
            <a:off x="200025" y="176530"/>
            <a:ext cx="10574655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2800" cap="none"/>
              <a:t>Acesse o Maven Central Repository, e procure JUnit</a:t>
            </a:r>
            <a:endParaRPr lang="pt-br" sz="2800" cap="none">
              <a:solidFill>
                <a:srgbClr val="FF0000"/>
              </a:solidFill>
            </a:endParaRPr>
          </a:p>
          <a:p>
            <a:pPr marL="457200" indent="-457200">
              <a:buFont typeface="Wingdings" pitchFamily="2" charset="2"/>
              <a:buBlip>
                <a:blip r:embed="rId5"/>
              </a:buBlip>
              <a:defRPr lang="pt-br"/>
            </a:pPr>
            <a:endParaRPr lang="pt-br" sz="2800" cap="none"/>
          </a:p>
        </p:txBody>
      </p:sp>
      <p:sp>
        <p:nvSpPr>
          <p:cNvPr id="5" name="TextBox 6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EAAKkQAABIQgAAhxYAABAgAAAmAAAACAAAAP//////////"/>
              </a:ext>
            </a:extLst>
          </p:cNvSpPr>
          <p:nvPr/>
        </p:nvSpPr>
        <p:spPr>
          <a:xfrm>
            <a:off x="200025" y="2708275"/>
            <a:ext cx="10574655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2800" cap="none"/>
              <a:t>Escolha a última versão (estamos usando o JUnit 4)</a:t>
            </a:r>
            <a:endParaRPr lang="pt-br" sz="2800" cap="none">
              <a:solidFill>
                <a:srgbClr val="FF0000"/>
              </a:solidFill>
            </a:endParaRPr>
          </a:p>
          <a:p>
            <a:pPr marL="457200" indent="-457200">
              <a:buFont typeface="Wingdings" pitchFamily="2" charset="2"/>
              <a:buBlip>
                <a:blip r:embed="rId5"/>
              </a:buBlip>
              <a:defRPr lang="pt-br"/>
            </a:pPr>
            <a:endParaRPr lang="pt-br" sz="2800" cap="none"/>
          </a:p>
        </p:txBody>
      </p:sp>
      <p:sp>
        <p:nvSpPr>
          <p:cNvPr id="6" name="Rectangle 7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jQYAAD8aAACnCgAAPxwAABAAAAAmAAAACAAAAP//////////"/>
              </a:ext>
            </a:extLst>
          </p:cNvSpPr>
          <p:nvPr/>
        </p:nvSpPr>
        <p:spPr>
          <a:xfrm>
            <a:off x="1064895" y="4266565"/>
            <a:ext cx="666750" cy="32512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7" name="Rectangle 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pRR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dAIAAD0GAABjMgAAnQ8AABAAAAAmAAAACAAAAP//////////"/>
              </a:ext>
            </a:extLst>
          </p:cNvSpPr>
          <p:nvPr/>
        </p:nvSpPr>
        <p:spPr>
          <a:xfrm>
            <a:off x="398780" y="1014095"/>
            <a:ext cx="7792085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ApAAC3BgAAxkUAAEg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817360" y="1091565"/>
            <a:ext cx="4525010" cy="30181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QDAADpBQAAgCUAAJES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60755"/>
            <a:ext cx="5524500" cy="20574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EAABYBAABIQgAA9AYAABAgAAAmAAAACAAAAP//////////"/>
              </a:ext>
            </a:extLst>
          </p:cNvSpPr>
          <p:nvPr/>
        </p:nvSpPr>
        <p:spPr>
          <a:xfrm>
            <a:off x="200025" y="176530"/>
            <a:ext cx="10574655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buFont typeface="Arial" pitchFamily="2" charset="0"/>
              <a:buChar char="•"/>
              <a:defRPr lang="pt-br"/>
            </a:pPr>
            <a:r>
              <a:rPr lang="pt-br" sz="2800" cap="none"/>
              <a:t>Copie o XML para o </a:t>
            </a:r>
            <a:r>
              <a:rPr lang="pt-br" sz="2800" b="1" i="1" cap="none"/>
              <a:t>pom</a:t>
            </a:r>
            <a:r>
              <a:rPr lang="pt-br" sz="2800" cap="none"/>
              <a:t> do seu projeto</a:t>
            </a:r>
            <a:endParaRPr lang="pt-br" sz="2800" cap="none">
              <a:solidFill>
                <a:srgbClr val="FF0000"/>
              </a:solidFill>
            </a:endParaRPr>
          </a:p>
          <a:p>
            <a:pPr marL="457200" indent="-457200">
              <a:buFont typeface="Wingdings" pitchFamily="2" charset="2"/>
              <a:buBlip>
                <a:blip r:embed="rId5"/>
              </a:buBlip>
              <a:defRPr lang="pt-br"/>
            </a:pPr>
            <a:endParaRPr lang="pt-br" sz="2800" cap="none"/>
          </a:p>
        </p:txBody>
      </p:sp>
      <p:sp>
        <p:nvSpPr>
          <p:cNvPr id="5" name="Rectangle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hAMAAAcIAAAVHQAAZxEAABAAAAAmAAAACAAAAP//////////"/>
              </a:ext>
            </a:extLst>
          </p:cNvSpPr>
          <p:nvPr/>
        </p:nvSpPr>
        <p:spPr>
          <a:xfrm>
            <a:off x="571500" y="1304925"/>
            <a:ext cx="4156075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9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MnAACtGAAAj0kAANEm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382385" y="4011295"/>
            <a:ext cx="5575300" cy="2298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ectangle 10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ZCoAAA8bAABoSAAA+yQAABAAAAAmAAAACAAAAP//////////"/>
              </a:ext>
            </a:extLst>
          </p:cNvSpPr>
          <p:nvPr/>
        </p:nvSpPr>
        <p:spPr>
          <a:xfrm>
            <a:off x="6891020" y="4398645"/>
            <a:ext cx="4879340" cy="161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cxnSp>
        <p:nvCxnSpPr>
          <p:cNvPr id="8" name="Straight Arrow Connector 12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khoAAP8PAADJJwAAXxkAABAAAAAmAAAACAAAAP//////////"/>
              </a:ext>
            </a:extLst>
          </p:cNvCxnSpPr>
          <p:nvPr/>
        </p:nvCxnSpPr>
        <p:spPr>
          <a:xfrm>
            <a:off x="4319270" y="2600325"/>
            <a:ext cx="2148205" cy="15240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cxnSp>
        <p:nvCxnSpPr>
          <p:cNvPr id="9" name="Straight Arrow Connector 13"/>
          <p:cNvCxnSpPr>
            <a:extLst>
              <a:ext uri="smNativeData">
                <pr:smNativeData xmlns:pr="smNativeData" xmlns="smNativeData" val="SMDATA_15_1EUgZRMAAAAlAAAADQAAAA0AAAAAkAAAAEgAAACQAAAASAAAAAAAAAAAAAAAAAAAAAEAAABQAAAAAAAAAAAA8L8AAAAAAAAAAAAAAAAAAP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8AAAA8AAAAAQAAABQAAAAUAAAAFAAAAAEAAAAAAAAAZAAAAGQAAAAC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P8AAAB/f38A5+bmA8zMzADAwP8Af39/AAAAAAAAAAAAAAAAAAAAAAAAAAAAIQAAABgAAAAUAAAABB8AACkiAADWLQAAKSIAABAAAAAmAAAACAAAAP//////////"/>
              </a:ext>
            </a:extLst>
          </p:cNvCxnSpPr>
          <p:nvPr/>
        </p:nvCxnSpPr>
        <p:spPr>
          <a:xfrm>
            <a:off x="5041900" y="5553075"/>
            <a:ext cx="2409190" cy="127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triangle" w="med" len="med"/>
          </a:ln>
          <a:effectLst/>
        </p:spPr>
      </p:cxnSp>
      <p:sp>
        <p:nvSpPr>
          <p:cNvPr id="10" name="TextBox 1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gIAAJwbAABTHgAARCUAABAgAAAmAAAACAAAAP//////////"/>
              </a:ext>
            </a:extLst>
          </p:cNvSpPr>
          <p:nvPr/>
        </p:nvSpPr>
        <p:spPr>
          <a:xfrm>
            <a:off x="369570" y="4488180"/>
            <a:ext cx="4559935" cy="1569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2400" cap="none"/>
              <a:t>Observe a “tag” &lt;scope&gt;, informando que essa dependência é para teste. Ou seja, o JUnit não precisa ser “empacotado” no “jar”.  </a:t>
            </a:r>
            <a:endParaRPr lang="pt-br" sz="2400" cap="none"/>
          </a:p>
        </p:txBody>
      </p:sp>
      <p:sp>
        <p:nvSpPr>
          <p:cNvPr id="11" name="Rectangle 18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RgIAAJwbAADdHQAA/CQAABAAAAAmAAAACAAAAP//////////"/>
              </a:ext>
            </a:extLst>
          </p:cNvSpPr>
          <p:nvPr/>
        </p:nvSpPr>
        <p:spPr>
          <a:xfrm>
            <a:off x="369570" y="4488180"/>
            <a:ext cx="4485005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9EX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MgkAAKQEAAByQQAAXgwAABAAAAAmAAAACAAAAAEgAAAAAAAA"/>
              </a:ext>
            </a:extLst>
          </p:cNvSpPr>
          <p:nvPr>
            <p:ph type="ctrTitle"/>
          </p:nvPr>
        </p:nvSpPr>
        <p:spPr>
          <a:xfrm>
            <a:off x="1494790" y="754380"/>
            <a:ext cx="9144000" cy="125603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r>
              <a:t>Testes automatizados - Escopo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P0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cQMAAO8OAACaQgAAnCMAABAAAAAmAAAACAAAAAEgAAAAAAAA"/>
              </a:ext>
            </a:extLst>
          </p:cNvSpPr>
          <p:nvPr>
            <p:ph type="subTitle" idx="1"/>
          </p:nvPr>
        </p:nvSpPr>
        <p:spPr>
          <a:xfrm>
            <a:off x="559435" y="2427605"/>
            <a:ext cx="10267315" cy="336105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sz="1400" cap="none"/>
          </a:p>
          <a:p>
            <a:pPr lvl="1" algn="l">
              <a:defRPr lang="pt-br"/>
            </a:pPr>
            <a:r>
              <a:rPr lang="pt-br" sz="1200" cap="none"/>
              <a:t>			</a:t>
            </a:r>
            <a:endParaRPr lang="pt-br" sz="1200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300A-44C6-15C6-88F8-B2937EB67EE7}" type="slidenum">
              <a:t>5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0aB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IJEo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Subtitle 2"/>
          <p:cNvSpPr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DFV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YQQAAN8PAACKQwAAjCQAABAAAAAmAAAACAAAAP//////////"/>
              </a:ext>
            </a:extLst>
          </p:cNvSpPr>
          <p:nvPr/>
        </p:nvSpPr>
        <p:spPr>
          <a:xfrm>
            <a:off x="711835" y="2580005"/>
            <a:ext cx="10267315" cy="3361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pt-br" sz="24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20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8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None/>
              <a:tabLst/>
              <a:defRPr lang="pt-br" sz="1600" kern="1" cap="none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sz="1400" cap="none"/>
          </a:p>
          <a:p>
            <a:pPr lvl="1" algn="l">
              <a:defRPr lang="pt-br"/>
            </a:pPr>
            <a:r>
              <a:rPr lang="pt-br" sz="1200" cap="none"/>
              <a:t>			</a:t>
            </a:r>
            <a:endParaRPr lang="pt-br" sz="1200" cap="none"/>
          </a:p>
        </p:txBody>
      </p:sp>
      <p:pic>
        <p:nvPicPr>
          <p:cNvPr id="9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gaAADgCwAA6DAAAIw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1930400"/>
            <a:ext cx="3708400" cy="4660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wFAAAAAAAA8QU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AnAACsEQAAAEsAADAqAAAQAAAAJgAAAAgAAAD//////////w=="/>
              </a:ext>
            </a:extLst>
          </p:cNvPicPr>
          <p:nvPr/>
        </p:nvPicPr>
        <p:blipFill>
          <a:blip r:embed="rId3"/>
          <a:srcRect l="0" t="13720" r="0" b="15210"/>
          <a:stretch>
            <a:fillRect/>
          </a:stretch>
        </p:blipFill>
        <p:spPr>
          <a:xfrm>
            <a:off x="6350000" y="2872740"/>
            <a:ext cx="5842000" cy="3985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EAABYBAAAASwAASx0AABAgAAAmAAAACAAAAP//////////"/>
              </a:ext>
            </a:extLst>
          </p:cNvSpPr>
          <p:nvPr/>
        </p:nvSpPr>
        <p:spPr>
          <a:xfrm>
            <a:off x="200025" y="176530"/>
            <a:ext cx="11991975" cy="4585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400" cap="none"/>
              <a:t> Agora é só codar!</a:t>
            </a:r>
            <a:endParaRPr lang="pt-br" sz="44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400" cap="none"/>
              <a:t> Crie testes para:</a:t>
            </a:r>
            <a:endParaRPr lang="pt-br" sz="44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Fazer </a:t>
            </a:r>
            <a:r>
              <a:rPr lang="pt-br" sz="3200" b="1" i="1" cap="none">
                <a:solidFill>
                  <a:schemeClr val="accent1"/>
                </a:solidFill>
              </a:rPr>
              <a:t>pop</a:t>
            </a:r>
            <a:r>
              <a:rPr lang="pt-br" sz="3200" cap="none"/>
              <a:t> na pilha vazia (deve lançar a Exception)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Verificar que um elemento foi inserido (teste do push)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Testar o retorno do </a:t>
            </a:r>
            <a:r>
              <a:rPr lang="pt-br" sz="3200" b="1" i="1" cap="none">
                <a:solidFill>
                  <a:schemeClr val="accent1"/>
                </a:solidFill>
              </a:rPr>
              <a:t>pop</a:t>
            </a:r>
            <a:r>
              <a:rPr lang="pt-br" sz="3200" cap="none"/>
              <a:t> (elemento foi buscado corretamente)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Testar se </a:t>
            </a:r>
            <a:r>
              <a:rPr lang="pt-br" sz="3200" b="1" i="1" cap="none">
                <a:solidFill>
                  <a:schemeClr val="accent1"/>
                </a:solidFill>
              </a:rPr>
              <a:t>pop</a:t>
            </a:r>
            <a:r>
              <a:rPr lang="pt-br" sz="3200" cap="none"/>
              <a:t> diminui tamanho da pilha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endParaRPr lang="pt-br" sz="32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endParaRPr lang="pt-br" sz="4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bIk47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8XAABICAAACjEAAOg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850005" y="1346200"/>
            <a:ext cx="4121785" cy="416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8AYAABAgAAAmAAAACAAAAP//////////"/>
              </a:ext>
            </a:extLst>
          </p:cNvSpPr>
          <p:nvPr/>
        </p:nvSpPr>
        <p:spPr>
          <a:xfrm>
            <a:off x="108585" y="204470"/>
            <a:ext cx="1181735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Definições </a:t>
            </a:r>
            <a:endParaRPr lang="pt-br" sz="5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RhYAABAgAAAmAAAACAAAAP//////////"/>
              </a:ext>
            </a:extLst>
          </p:cNvSpPr>
          <p:nvPr/>
        </p:nvSpPr>
        <p:spPr>
          <a:xfrm>
            <a:off x="108585" y="204470"/>
            <a:ext cx="11817350" cy="341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Teste -&gt; Comportamento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Método que implementa o teste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>
                <a:solidFill>
                  <a:schemeClr val="accent1"/>
                </a:solidFill>
              </a:rPr>
              <a:t> </a:t>
            </a:r>
            <a:r>
              <a:rPr lang="pt-br" sz="5400" b="1" i="1" cap="none">
                <a:solidFill>
                  <a:schemeClr val="accent1"/>
                </a:solidFill>
              </a:rPr>
              <a:t>Test Method</a:t>
            </a:r>
            <a:endParaRPr lang="pt-br" sz="5400" cap="none">
              <a:solidFill>
                <a:schemeClr val="accent1"/>
              </a:solidFill>
            </a:endParaRPr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São anotados com @Test (JUnit)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oNAAASGAAAzjwAAE4i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3912870"/>
            <a:ext cx="7734300" cy="16637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KREAABAgAAAmAAAACAAAAP//////////"/>
              </a:ext>
            </a:extLst>
          </p:cNvSpPr>
          <p:nvPr/>
        </p:nvSpPr>
        <p:spPr>
          <a:xfrm>
            <a:off x="108585" y="204470"/>
            <a:ext cx="11817350" cy="2585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b="1" i="1" cap="none"/>
              <a:t>Fixture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Contexto do teste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Estado do sistema que será testado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TQM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QGAAApEQAAnEQAAPEkAAAQAAAAJgAAAAgAAAD//////////w=="/>
              </a:ext>
            </a:extLst>
          </p:cNvPicPr>
          <p:nvPr/>
        </p:nvPicPr>
        <p:blipFill>
          <a:blip r:embed="rId3"/>
          <a:srcRect l="0" t="0" r="0" b="8450"/>
          <a:stretch>
            <a:fillRect/>
          </a:stretch>
        </p:blipFill>
        <p:spPr>
          <a:xfrm>
            <a:off x="1038860" y="2789555"/>
            <a:ext cx="10114280" cy="32156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2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PQoAAGYXAADVRAAAWRoAABAAAAAmAAAACAAAAP//////////"/>
              </a:ext>
            </a:extLst>
          </p:cNvSpPr>
          <p:nvPr/>
        </p:nvSpPr>
        <p:spPr>
          <a:xfrm>
            <a:off x="1664335" y="3803650"/>
            <a:ext cx="9525000" cy="4794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AASwAAgw4AABAgAAAmAAAACAAAAP//////////"/>
              </a:ext>
            </a:extLst>
          </p:cNvSpPr>
          <p:nvPr/>
        </p:nvSpPr>
        <p:spPr>
          <a:xfrm>
            <a:off x="108585" y="204470"/>
            <a:ext cx="12083415" cy="21545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Caso de Teste (</a:t>
            </a:r>
            <a:r>
              <a:rPr lang="pt-br" sz="5400" b="1" i="1" cap="none"/>
              <a:t>Test Case</a:t>
            </a:r>
            <a:r>
              <a:rPr lang="pt-br" sz="5400" cap="none"/>
              <a:t>) </a:t>
            </a:r>
            <a:endParaRPr lang="pt-br" sz="40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Classe com os métodos de teste</a:t>
            </a:r>
            <a:endParaRPr lang="pt-br" sz="40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Usualmente possuem o sufixo “Teste”</a:t>
            </a:r>
            <a:endParaRPr lang="pt-br" sz="40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MhZW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EAAADWDQAAABsAAD4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" y="2249170"/>
            <a:ext cx="4266565" cy="4617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twDX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YiAADWDQAAFj8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91810" y="2249170"/>
            <a:ext cx="4663440" cy="46088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RhYAABAgAAAmAAAACAAAAP//////////"/>
              </a:ext>
            </a:extLst>
          </p:cNvSpPr>
          <p:nvPr/>
        </p:nvSpPr>
        <p:spPr>
          <a:xfrm>
            <a:off x="108585" y="204470"/>
            <a:ext cx="11817350" cy="341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Suíte de Testes 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Conjunto de casos de teste.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Podemos ver como todos as classes de teste dentro de src/teste/java</a:t>
            </a:r>
            <a:endParaRPr lang="pt-br" sz="5400" cap="none"/>
          </a:p>
        </p:txBody>
      </p:sp>
      <p:pic>
        <p:nvPicPr>
          <p:cNvPr id="3" name="Picture 5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3nu/5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0bAABGFgAAkC0AALQ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488815" y="3620770"/>
            <a:ext cx="2917825" cy="3158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Rectangle 2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P8AAAB/f38A5+bmA8zMzADAwP8Af39/AAAAAAAAAAAAAAAAAAAAAAAAAAAAIQAAABgAAAAUAAAAjB0AAIQdAAAHLAAAEiMAABAAAAAmAAAACAAAAP//////////"/>
              </a:ext>
            </a:extLst>
          </p:cNvSpPr>
          <p:nvPr/>
        </p:nvSpPr>
        <p:spPr>
          <a:xfrm>
            <a:off x="4803140" y="4798060"/>
            <a:ext cx="2353945" cy="9029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nCUAABAgAAAmAAAACAAAAP//////////"/>
              </a:ext>
            </a:extLst>
          </p:cNvSpPr>
          <p:nvPr/>
        </p:nvSpPr>
        <p:spPr>
          <a:xfrm>
            <a:off x="108585" y="204470"/>
            <a:ext cx="1181735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SUT -&gt; </a:t>
            </a:r>
            <a:r>
              <a:rPr lang="pt-br" sz="5400" b="1" i="1" cap="none"/>
              <a:t>System Under Test</a:t>
            </a:r>
            <a:endParaRPr lang="pt-br" sz="5400" b="1" i="1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b="1" i="1" cap="none"/>
              <a:t> </a:t>
            </a:r>
            <a:r>
              <a:rPr lang="pt-br" sz="5400" cap="none"/>
              <a:t>Sistema que está sendo testado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Termo Genérico </a:t>
            </a:r>
            <a:r>
              <a:rPr lang="pt-br" sz="2800" cap="none"/>
              <a:t>(não é apenas para teste de unidade)</a:t>
            </a:r>
            <a:endParaRPr lang="pt-br" sz="28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É importante sabermos o sistema que está sendo testado (SUT) para definirmos a melhor ferramenta para teste.</a:t>
            </a:r>
            <a:endParaRPr lang="pt-br" sz="5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BI/r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sUAAB1BwAAaDUAAI0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5" y="1212215"/>
            <a:ext cx="5332095" cy="5054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8AYAABAgAAAmAAAACAAAAP//////////"/>
              </a:ext>
            </a:extLst>
          </p:cNvSpPr>
          <p:nvPr/>
        </p:nvSpPr>
        <p:spPr>
          <a:xfrm>
            <a:off x="108585" y="204470"/>
            <a:ext cx="1181735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Quando criar teste de unidade?</a:t>
            </a:r>
            <a:endParaRPr lang="pt-br" sz="5400" cap="none"/>
          </a:p>
        </p:txBody>
      </p:sp>
      <p:sp>
        <p:nvSpPr>
          <p:cNvPr id="4" name="CaixaDeTexto 2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/v//0oKAACy/P//jwwAABAgAAAmAAAACAAAAP//////////"/>
              </a:ext>
            </a:extLst>
          </p:cNvSpPr>
          <p:nvPr/>
        </p:nvSpPr>
        <p:spPr>
          <a:xfrm>
            <a:off x="-721995" y="1672590"/>
            <a:ext cx="18478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pt-br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CESgAAKREAABAgAAAmAAAACAAAAP//////////"/>
              </a:ext>
            </a:extLst>
          </p:cNvSpPr>
          <p:nvPr/>
        </p:nvSpPr>
        <p:spPr>
          <a:xfrm>
            <a:off x="108585" y="204470"/>
            <a:ext cx="12004675" cy="2585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Criar a funcionalidade primeiro (</a:t>
            </a:r>
            <a:r>
              <a:rPr lang="pt-br" sz="4000" cap="none"/>
              <a:t>Ex: Pilha</a:t>
            </a:r>
            <a:r>
              <a:rPr lang="pt-br" sz="5400" cap="none"/>
              <a:t>) e depois criar uma classe para testar (</a:t>
            </a:r>
            <a:r>
              <a:rPr lang="pt-br" sz="3600" cap="none"/>
              <a:t>Ex: PilhaTeste</a:t>
            </a:r>
            <a:r>
              <a:rPr lang="pt-br" sz="5400" cap="none"/>
              <a:t>). É uma abordagem Intuitiva.</a:t>
            </a:r>
            <a:endParaRPr lang="pt-br" sz="5400" b="1" i="1" cap="none"/>
          </a:p>
        </p:txBody>
      </p:sp>
      <p:sp>
        <p:nvSpPr>
          <p:cNvPr id="3" name="Oval 2"/>
          <p:cNvSpPr>
            <a:extLst>
              <a:ext uri="smNativeData">
                <pr:smNativeData xmlns:pr="smNativeData" xmlns="smNativeData" val="SMDATA_15_1EUgZR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8woAAI4YAAAjFgAA3iMAABAAAAAmAAAACAAAAP//////////"/>
              </a:ext>
            </a:extLst>
          </p:cNvSpPr>
          <p:nvPr/>
        </p:nvSpPr>
        <p:spPr>
          <a:xfrm>
            <a:off x="1779905" y="3991610"/>
            <a:ext cx="1818640" cy="1838960"/>
          </a:xfrm>
          <a:prstGeom prst="ellipse">
            <a:avLst/>
          </a:prstGeom>
          <a:noFill/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Cria a Pilha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4" name="Oval 5"/>
          <p:cNvSpPr>
            <a:extLst>
              <a:ext uri="smNativeData">
                <pr:smNativeData xmlns:pr="smNativeData" xmlns="smNativeData" val="SMDATA_15_1EUgZR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L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AioAAI4YAAAyNQAA3iMAABAAAAAmAAAACAAAAP//////////"/>
              </a:ext>
            </a:extLst>
          </p:cNvSpPr>
          <p:nvPr/>
        </p:nvSpPr>
        <p:spPr>
          <a:xfrm>
            <a:off x="6828790" y="3991610"/>
            <a:ext cx="1818640" cy="1838960"/>
          </a:xfrm>
          <a:prstGeom prst="ellipse">
            <a:avLst/>
          </a:prstGeom>
          <a:noFill/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Cria o Teste para a Pilha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5" name="Right Arrow 3"/>
          <p:cNvSpPr>
            <a:extLst>
              <a:ext uri="smNativeData">
                <pr:smNativeData xmlns:pr="smNativeData" xmlns="smNativeData" val="SMDATA_15_1EUgZRMAAAAlAAAAyAAAAA0AAAAAkAAAAEgAAACQAAAASAAAAAAAAAABAAAAAAAAAAEAAABQAAAA964VCGUl6z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/xcAAMMbAAAlKAAAqSAAABAAAAAmAAAACAAAAP//////////"/>
              </a:ext>
            </a:extLst>
          </p:cNvSpPr>
          <p:nvPr/>
        </p:nvSpPr>
        <p:spPr>
          <a:xfrm>
            <a:off x="3900805" y="4512945"/>
            <a:ext cx="2625090" cy="79629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P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CESgAADQwAABAgAAAmAAAACAAAAP//////////"/>
              </a:ext>
            </a:extLst>
          </p:cNvSpPr>
          <p:nvPr/>
        </p:nvSpPr>
        <p:spPr>
          <a:xfrm>
            <a:off x="108585" y="204470"/>
            <a:ext cx="12004675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Outra abordagem é criar o teste primeiro e depois a funcionalidade</a:t>
            </a:r>
            <a:endParaRPr lang="pt-br" sz="5400" b="1" i="1" cap="none"/>
          </a:p>
        </p:txBody>
      </p:sp>
      <p:sp>
        <p:nvSpPr>
          <p:cNvPr id="3" name="Oval 2"/>
          <p:cNvSpPr>
            <a:extLst>
              <a:ext uri="smNativeData">
                <pr:smNativeData xmlns:pr="smNativeData" xmlns="smNativeData" val="SMDATA_15_1EUgZR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KgcAAIoSAABaEgAA2h0AABAAAAAmAAAACAAAAP//////////"/>
              </a:ext>
            </a:extLst>
          </p:cNvSpPr>
          <p:nvPr/>
        </p:nvSpPr>
        <p:spPr>
          <a:xfrm>
            <a:off x="1164590" y="3013710"/>
            <a:ext cx="1818640" cy="1838960"/>
          </a:xfrm>
          <a:prstGeom prst="ellipse">
            <a:avLst/>
          </a:prstGeom>
          <a:noFill/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Cria a Pilha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4" name="Oval 5"/>
          <p:cNvSpPr>
            <a:extLst>
              <a:ext uri="smNativeData">
                <pr:smNativeData xmlns:pr="smNativeData" xmlns="smNativeData" val="SMDATA_15_1EUgZRMAAAAlAAAAZgAAAA0AAAAAkAAAAEgAAACQAAAASAAAAAAAAAABAAAAAAAAAAEAAABQAAAAAAAAAAAA8D8AAAAAAADw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oTEAAJ0TAADRPAAA7B4AABAAAAAmAAAACAAAAP//////////"/>
              </a:ext>
            </a:extLst>
          </p:cNvSpPr>
          <p:nvPr/>
        </p:nvSpPr>
        <p:spPr>
          <a:xfrm>
            <a:off x="8067675" y="3188335"/>
            <a:ext cx="1818640" cy="1838325"/>
          </a:xfrm>
          <a:prstGeom prst="ellipse">
            <a:avLst/>
          </a:prstGeom>
          <a:noFill/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r>
              <a:rPr lang="pt-br" cap="none">
                <a:solidFill>
                  <a:schemeClr val="tx1"/>
                </a:solidFill>
              </a:rPr>
              <a:t>Cria o Teste para a Pilha</a:t>
            </a:r>
            <a:endParaRPr lang="pt-br" cap="none">
              <a:solidFill>
                <a:schemeClr val="tx1"/>
              </a:solidFill>
            </a:endParaRPr>
          </a:p>
        </p:txBody>
      </p:sp>
      <p:sp>
        <p:nvSpPr>
          <p:cNvPr id="5" name="Right Arrow 3"/>
          <p:cNvSpPr>
            <a:extLst>
              <a:ext uri="smNativeData">
                <pr:smNativeData xmlns:pr="smNativeData" xmlns="smNativeData" val="SMDATA_15_1EUgZRMAAAAlAAAAyAAAAA0AAAAAkAAAAEgAAACQAAAASAAAAAAAAAABAAAAAAAAAAEAAABQAAAA964VCGUl6z8AAAAAAADgPwAAAAAAAOA/AAAAAAAA4D8AAAAAAADgPwAAAAAAAOA/AAAAAAAA4D8AAAAAAADgPwAAAAAAAOA/AAAAAAAA4D8CAAAAjAAAAAE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NRkAAGQPAABbKQAAShQAABAAAAAmAAAACAAAAP//////////"/>
              </a:ext>
            </a:extLst>
          </p:cNvSpPr>
          <p:nvPr/>
        </p:nvSpPr>
        <p:spPr>
          <a:xfrm rot="10800000">
            <a:off x="4097655" y="2501900"/>
            <a:ext cx="2625090" cy="79629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UXSo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oXAABZGAAAxioAAIU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957955"/>
            <a:ext cx="3086100" cy="26289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P///wUBAAAbQQAA8gwAABAgAAAmAAAACAAAAP//////////"/>
              </a:ext>
            </a:extLst>
          </p:cNvSpPr>
          <p:nvPr/>
        </p:nvSpPr>
        <p:spPr>
          <a:xfrm>
            <a:off x="-147320" y="165735"/>
            <a:ext cx="10730865" cy="1938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São testes </a:t>
            </a:r>
            <a:r>
              <a:rPr lang="pt-br" sz="4000" b="1" i="1" cap="none">
                <a:solidFill>
                  <a:srgbClr val="0070C0"/>
                </a:solidFill>
              </a:rPr>
              <a:t>automatizados</a:t>
            </a:r>
            <a:r>
              <a:rPr lang="pt-br" sz="4000" cap="none"/>
              <a:t> de pequenas </a:t>
            </a:r>
            <a:r>
              <a:rPr lang="pt-br" sz="4000" b="1" i="1" cap="none">
                <a:solidFill>
                  <a:srgbClr val="0070C0"/>
                </a:solidFill>
              </a:rPr>
              <a:t>unidades</a:t>
            </a:r>
            <a:r>
              <a:rPr lang="pt-br" sz="4000" cap="none"/>
              <a:t> de código, que são testadas de forma isolada.</a:t>
            </a:r>
            <a:endParaRPr lang="pt-br" sz="4000" cap="none"/>
          </a:p>
        </p:txBody>
      </p:sp>
      <p:pic>
        <p:nvPicPr>
          <p:cNvPr id="3" name="Picture 6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+D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kOAAD2DgAApzwAAC8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332355" y="2432050"/>
            <a:ext cx="7527290" cy="3775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gkAAJMEAAByQQAATQwAABAAAAAmAAAACAAAAAEgAAAAAAAA"/>
              </a:ext>
            </a:extLst>
          </p:cNvSpPr>
          <p:nvPr>
            <p:ph type="ctrTitle"/>
          </p:nvPr>
        </p:nvSpPr>
        <p:spPr>
          <a:xfrm>
            <a:off x="1494790" y="743585"/>
            <a:ext cx="9144000" cy="125603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r>
              <a:t>TDD – Test Driven Development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QMAAPAMAACAHwAATCkAABAAAAAmAAAACAAAAAEgAAAAAAAA"/>
              </a:ext>
            </a:extLst>
          </p:cNvSpPr>
          <p:nvPr>
            <p:ph type="subTitle" idx="1"/>
          </p:nvPr>
        </p:nvSpPr>
        <p:spPr>
          <a:xfrm>
            <a:off x="559435" y="2103120"/>
            <a:ext cx="4561205" cy="46101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t>Uma das maneiras mais eficazes para garantir que haja testes automatizados confiáveis.</a:t>
            </a: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t>“TDD – Teste primeiro + Desenvolvimento Incremental”</a:t>
            </a: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t>TDD </a:t>
            </a:r>
            <a:r>
              <a:rPr lang="pt-br" cap="none">
                <a:solidFill>
                  <a:srgbClr val="FF0000"/>
                </a:solidFill>
              </a:rPr>
              <a:t>não é uma ferramenta.</a:t>
            </a:r>
            <a:endParaRPr lang="pt-br" cap="none">
              <a:solidFill>
                <a:srgbClr val="FF0000"/>
              </a:solidFill>
            </a:endParaRPr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t>TDD é uma </a:t>
            </a:r>
            <a:r>
              <a:rPr lang="pt-br" cap="none">
                <a:solidFill>
                  <a:srgbClr val="0070C0"/>
                </a:solidFill>
              </a:rPr>
              <a:t>metodologia para desenvolvimento de testes.</a:t>
            </a:r>
            <a:endParaRPr lang="pt-br" cap="none">
              <a:solidFill>
                <a:srgbClr val="0070C0"/>
              </a:solidFill>
            </a:endParaR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cap="none">
              <a:solidFill>
                <a:srgbClr val="055ABE"/>
              </a:solidFill>
            </a:endParaR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cap="none">
              <a:solidFill>
                <a:srgbClr val="055ABE"/>
              </a:solidFill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030D-43C6-15F5-88F8-B5A04DB67EE0}" type="slidenum">
              <a:t>60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AAAAAEAAAAAAAAAAAAAAAAAAAAAAAAAAAAAAAAAAAAAAAAAADJVkQB/f38AAAAA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guTC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EDAADkAAAAdR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tS7Q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JBAABqAAAAAEsAAPc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ilpK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ceAABNDAAAUUkAAK4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962525" y="1999615"/>
            <a:ext cx="6955790" cy="4613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gkAAJMEAAByQQAATQwAABAAAAAmAAAACAAAAAEgAAAAAAAA"/>
              </a:ext>
            </a:extLst>
          </p:cNvSpPr>
          <p:nvPr>
            <p:ph type="ctrTitle"/>
          </p:nvPr>
        </p:nvSpPr>
        <p:spPr>
          <a:xfrm>
            <a:off x="1494790" y="743585"/>
            <a:ext cx="9144000" cy="125603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r>
              <a:t>TDD – Test Driven Development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P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QMAAPAMAACAHwAATCkAABAAAAAmAAAACAAAAAEgAAAAAAAA"/>
              </a:ext>
            </a:extLst>
          </p:cNvSpPr>
          <p:nvPr>
            <p:ph type="subTitle" idx="1"/>
          </p:nvPr>
        </p:nvSpPr>
        <p:spPr>
          <a:xfrm>
            <a:off x="559435" y="2103120"/>
            <a:ext cx="4561205" cy="46101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rPr lang="pt-br" cap="none">
                <a:solidFill>
                  <a:srgbClr val="FF0000"/>
                </a:solidFill>
              </a:rPr>
              <a:t>Vermelho: </a:t>
            </a:r>
            <a:r>
              <a:rPr lang="pt-br" cap="none"/>
              <a:t>Escrever um testes que vai falhar porque não existe código.</a:t>
            </a:r>
            <a:endParaRPr lang="pt-br" cap="none"/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rPr lang="pt-br" cap="none">
                <a:solidFill>
                  <a:srgbClr val="00B050"/>
                </a:solidFill>
              </a:rPr>
              <a:t>Verde: </a:t>
            </a:r>
            <a:r>
              <a:rPr lang="pt-br" cap="none"/>
              <a:t>Escrever o código suficiente para o teste passar.</a:t>
            </a:r>
            <a:endParaRPr lang="pt-br" cap="none"/>
          </a:p>
          <a:p>
            <a:pPr marL="342900" indent="-342900" algn="l">
              <a:buFont typeface="Wingdings" pitchFamily="0" charset="2"/>
              <a:buChar char="ü"/>
              <a:defRPr lang="pt-br"/>
            </a:pP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rPr lang="pt-br" cap="none">
                <a:solidFill>
                  <a:srgbClr val="055ABE"/>
                </a:solidFill>
              </a:rPr>
              <a:t>Azul: </a:t>
            </a:r>
            <a:r>
              <a:rPr lang="pt-br" cap="none"/>
              <a:t>Incrementar o desenvolvimento para melhorar a implementação feita.</a:t>
            </a:r>
            <a:endParaRPr lang="pt-br" cap="none"/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cap="none">
              <a:solidFill>
                <a:srgbClr val="055ABE"/>
              </a:solidFill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5135-7BC6-15A7-88F8-8DF21FB67ED8}" type="slidenum">
              <a:t>61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AAAAAEAAAAAAAAAAAAAAAAAAAAAAAAAAAAAAAAAAAAAAAAAADJVkQB/f38AAAAA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zB79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EDAADkAAAAdR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+dqa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JBAABqAAAAAEsAAPc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fOVO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ceAABNDAAAUUkAAK4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962525" y="1999615"/>
            <a:ext cx="6955790" cy="4613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MgkAAJMEAAByQQAATQwAABAAAAAmAAAACAAAAAEgAAAAAAAA"/>
              </a:ext>
            </a:extLst>
          </p:cNvSpPr>
          <p:nvPr>
            <p:ph type="ctrTitle"/>
          </p:nvPr>
        </p:nvSpPr>
        <p:spPr>
          <a:xfrm>
            <a:off x="1494790" y="743585"/>
            <a:ext cx="9144000" cy="125603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  <a:defRPr lang="pt-br" sz="5400" cap="none"/>
            </a:pPr>
            <a:r>
              <a:t>TDD – Test Driven Development</a:t>
            </a: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pwIAAPAMAADeIAAATCkAABAAAAAmAAAACAAAAAEgAAAAAAAA"/>
              </a:ext>
            </a:extLst>
          </p:cNvSpPr>
          <p:nvPr>
            <p:ph type="subTitle" idx="1"/>
          </p:nvPr>
        </p:nvSpPr>
        <p:spPr>
          <a:xfrm>
            <a:off x="431165" y="2103120"/>
            <a:ext cx="4911725" cy="46101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rPr lang="pt-br" cap="none"/>
              <a:t>Ideal para a pessoa </a:t>
            </a:r>
            <a:r>
              <a:rPr lang="pt-br" cap="none">
                <a:solidFill>
                  <a:srgbClr val="055ABE"/>
                </a:solidFill>
              </a:rPr>
              <a:t>desenvolvedora da solução </a:t>
            </a:r>
            <a:r>
              <a:rPr lang="pt-br" cap="none"/>
              <a:t>fazer testes unitários. Necessita acesso ao código fonte.</a:t>
            </a:r>
            <a:endParaRPr lang="pt-br" cap="none"/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r>
              <a:t>Respostas de experimentos observados em equipes de software:</a:t>
            </a:r>
          </a:p>
          <a:p>
            <a:pPr lvl="1" marL="800100" indent="-342900" algn="l">
              <a:buFont typeface="Wingdings" pitchFamily="0" charset="2"/>
              <a:buChar char="ü"/>
              <a:defRPr lang="pt-br"/>
            </a:pPr>
            <a:r>
              <a:t>Aumento da produtividade</a:t>
            </a:r>
          </a:p>
          <a:p>
            <a:pPr lvl="1" marL="800100" indent="-342900" algn="l">
              <a:buFont typeface="Wingdings" pitchFamily="0" charset="2"/>
              <a:buChar char="ü"/>
              <a:defRPr lang="pt-br"/>
            </a:pPr>
            <a:r>
              <a:t>Repetibilidade.</a:t>
            </a:r>
          </a:p>
          <a:p>
            <a:pPr lvl="1" marL="800100" indent="-342900" algn="l">
              <a:buFont typeface="Wingdings" pitchFamily="0" charset="2"/>
              <a:buChar char="ü"/>
              <a:defRPr lang="pt-br"/>
            </a:pPr>
            <a:r>
              <a:t>Precisão dos resultados.</a:t>
            </a:r>
          </a:p>
          <a:p>
            <a:pPr marL="342900" indent="-342900" algn="l">
              <a:buFont typeface="Wingdings" pitchFamily="0" charset="2"/>
              <a:buChar char="ü"/>
              <a:defRPr lang="pt-br"/>
            </a:pPr>
            <a:endParaRPr lang="pt-br" cap="none">
              <a:solidFill>
                <a:srgbClr val="055ABE"/>
              </a:solidFill>
            </a:endParaR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7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pt-br"/>
            </a:pPr>
            <a:fld id="{2B400350-1EC6-15F5-88F8-E8A04DB67EBD}" type="slidenum">
              <a:t>62</a:t>
            </a:fld>
          </a:p>
        </p:txBody>
      </p:sp>
      <p:sp>
        <p:nvSpPr>
          <p:cNvPr id="5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AAAAAEAAAAAAAAAAAAAAAAAAAAAAAAAAAAAAAAAAAAAAAAAADJVkQB/f38AAAAA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6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AmUb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EDAADkAAAAdR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7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359nm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JBAABqAAAAAEsAAPc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m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7eyxe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ceAABNDAAAUUkAAK4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962525" y="1999615"/>
            <a:ext cx="6955790" cy="46132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7JWh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QpAAAtAAAAAEsAAGA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77660" y="28575"/>
            <a:ext cx="5514340" cy="42589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AKKAAAFx0AABAgAAAmAAAACAAAAP//////////"/>
              </a:ext>
            </a:extLst>
          </p:cNvSpPr>
          <p:nvPr/>
        </p:nvSpPr>
        <p:spPr>
          <a:xfrm>
            <a:off x="108585" y="204470"/>
            <a:ext cx="6400165" cy="4524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Ao detectar um bug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Escrever um teste que reproduz o </a:t>
            </a:r>
            <a:r>
              <a:rPr lang="pt-br" sz="3600" b="1" i="1" cap="none"/>
              <a:t>bug</a:t>
            </a:r>
            <a:endParaRPr lang="pt-br" sz="3600" b="1" i="1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b="1" i="1" cap="none"/>
              <a:t> </a:t>
            </a:r>
            <a:r>
              <a:rPr lang="pt-br" sz="3600" cap="none"/>
              <a:t>O teste deverá falhar 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b="1" i="1" cap="none"/>
              <a:t> </a:t>
            </a:r>
            <a:r>
              <a:rPr lang="pt-br" sz="3600" cap="none"/>
              <a:t>Corrigir o bug 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O teste deverá passar 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A suíte ganhou um novo teste </a:t>
            </a:r>
            <a:r>
              <a:rPr lang="pt-br" sz="3600" cap="none">
                <a:latin typeface="Wingdings" pitchFamily="0" charset="2"/>
                <a:ea typeface="Calibri" pitchFamily="2" charset="0"/>
                <a:cs typeface="Calibri" pitchFamily="2" charset="0"/>
              </a:rPr>
              <a:t></a:t>
            </a:r>
            <a:r>
              <a:rPr lang="pt-br" sz="3600" cap="none"/>
              <a:t> </a:t>
            </a:r>
            <a:endParaRPr lang="pt-br" sz="3600" cap="none"/>
          </a:p>
        </p:txBody>
      </p:sp>
      <p:sp>
        <p:nvSpPr>
          <p:cNvPr id="4" name="Rectangle 2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/wAA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wAAAAAAAAEAAAAAAAAAAAAAAAAAAAAAAAAAAAAAAAAAAAAAAAAAADJVkQB/f38AAAAAA8zMzADAwP8Af39/AAAAAAAAAAAAAAAAAAAAAAAAAAAAIQAAABgAAAAUAAAAuSAAAEcMAAA0IwAARg4AABAAAAAmAAAACAAAAP//////////"/>
              </a:ext>
            </a:extLst>
          </p:cNvSpPr>
          <p:nvPr/>
        </p:nvSpPr>
        <p:spPr>
          <a:xfrm>
            <a:off x="5319395" y="1995805"/>
            <a:ext cx="403225" cy="324485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Rectangle 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ktBQ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tBQAAAAAAEAAAAAAAAAAAAAAAAAAAAAAAAAAAAAAAAAAAAAAAAAADJVkQB/f38AAAAAA8zMzADAwP8Af39/AAAAAAAAAAAAAAAAAAAAAAAAAAAAIQAAABgAAAAUAAAAuSAAAGITAAA0IwAAYRUAABAAAAAmAAAACAAAAP//////////"/>
              </a:ext>
            </a:extLst>
          </p:cNvSpPr>
          <p:nvPr/>
        </p:nvSpPr>
        <p:spPr>
          <a:xfrm>
            <a:off x="5319395" y="3150870"/>
            <a:ext cx="403225" cy="324485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HtN+K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guAAAAAAAAAEsAAJk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04760" y="0"/>
            <a:ext cx="4587240" cy="3185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AKKAAA3hIAABAgAAAmAAAACAAAAP//////////"/>
              </a:ext>
            </a:extLst>
          </p:cNvSpPr>
          <p:nvPr/>
        </p:nvSpPr>
        <p:spPr>
          <a:xfrm>
            <a:off x="108585" y="204470"/>
            <a:ext cx="6400165" cy="286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Ao </a:t>
            </a:r>
            <a:r>
              <a:rPr lang="pt-br" sz="3600" b="1" i="1" cap="none"/>
              <a:t>debugar</a:t>
            </a:r>
            <a:r>
              <a:rPr lang="pt-br" sz="3600" cap="none"/>
              <a:t> (depurar, passo-a-passo) </a:t>
            </a:r>
            <a:endParaRPr lang="pt-br" sz="3600" cap="none"/>
          </a:p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É muito comum imprimirmos mensagens na tela durante o processo.</a:t>
            </a:r>
            <a:endParaRPr lang="pt-br" sz="3600" cap="none"/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jS/F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siAABLHAAAyjwAADcg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84825" y="4599305"/>
            <a:ext cx="4297045" cy="637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CwAAAAAAAAAAAAAAAAAAABkAAAAZAAAAAAAAAAjAAAABAAAAGQAAAAXAAAAFAAAAAAAAAAAAAAA/38AAP9/AAAAAAAACQAAAAQAAAAuRF9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UIAADrGAAAHx4AAO4oAAAQAAAAJgAAAAgAAAD//////////w=="/>
              </a:ext>
            </a:extLst>
          </p:cNvPicPr>
          <p:nvPr/>
        </p:nvPicPr>
        <p:blipFill>
          <a:blip r:embed="rId5"/>
          <a:srcRect l="0" t="440" r="0" b="0"/>
          <a:stretch>
            <a:fillRect/>
          </a:stretch>
        </p:blipFill>
        <p:spPr>
          <a:xfrm>
            <a:off x="1395095" y="4050665"/>
            <a:ext cx="3501390" cy="2602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Oval Callout 5"/>
          <p:cNvSpPr>
            <a:extLst>
              <a:ext uri="smNativeData">
                <pr:smNativeData xmlns:pr="smNativeData" xmlns="smNativeData" val="SMDATA_15_1EUgZRMAAAAlAAAA9gEAAA0AAAAAkAAAAEgAAACQAAAASAAAAAAAAAABAAAAAAAAAAEAAABQAAAA3e9QFOgT+L/KGvUQje7A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T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DJVkQB/f38AAAAAA8zMzADAwP8Af39/AAAAAAAAAAAAAAAAAAAAAAAAAAAAIQAAABgAAAAUAAAAWyIAALQWAADhOwAAzSUAABAAAAAmAAAACAAAAP//////////"/>
              </a:ext>
            </a:extLst>
          </p:cNvSpPr>
          <p:nvPr/>
        </p:nvSpPr>
        <p:spPr>
          <a:xfrm>
            <a:off x="5584825" y="3690620"/>
            <a:ext cx="4149090" cy="2454275"/>
          </a:xfrm>
          <a:prstGeom prst="wedgeEllipseCallout">
            <a:avLst>
              <a:gd name="adj1" fmla="val -75243"/>
              <a:gd name="adj2" fmla="val 6614"/>
            </a:avLst>
          </a:prstGeom>
          <a:noFill/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O9Wx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MUAAAAAAAAbTY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44545" y="0"/>
            <a:ext cx="550291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Zues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8CAACVAwAA3yEAANEh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582295"/>
            <a:ext cx="5080000" cy="4914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e9+6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CUAAJQCAABWSgAA0SEAABAgAAAmAAAACAAAAP//////////"/>
              </a:ext>
            </a:extLst>
          </p:cNvSpPr>
          <p:nvPr/>
        </p:nvSpPr>
        <p:spPr>
          <a:xfrm>
            <a:off x="6096000" y="419100"/>
            <a:ext cx="5988050" cy="5078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Ao invés de imprimir mensagens na tela, </a:t>
            </a:r>
            <a:r>
              <a:rPr lang="pt-br" sz="3600" cap="none">
                <a:solidFill>
                  <a:srgbClr val="0070C0"/>
                </a:solidFill>
              </a:rPr>
              <a:t>escreva testes de unidade.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Mensagens na tela precisam ser validadas manualmente e depois serão apagadas.</a:t>
            </a:r>
            <a:endParaRPr lang="pt-br" sz="36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Os testes permanecerão na suíte</a:t>
            </a:r>
            <a:endParaRPr lang="pt-br" sz="3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yxEf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QEAAB7CQAA0SAAANA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541145"/>
            <a:ext cx="4661535" cy="37928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EB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iMAANMCAACcSQAAViQAABAgAAAmAAAACAAAAP//////////"/>
              </a:ext>
            </a:extLst>
          </p:cNvSpPr>
          <p:nvPr/>
        </p:nvSpPr>
        <p:spPr>
          <a:xfrm>
            <a:off x="5751830" y="459105"/>
            <a:ext cx="6214110" cy="5447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Em </a:t>
            </a:r>
            <a:r>
              <a:rPr lang="pt-br" sz="3600" b="1" i="1" cap="none">
                <a:solidFill>
                  <a:srgbClr val="FF0000"/>
                </a:solidFill>
              </a:rPr>
              <a:t>hipótese alguma </a:t>
            </a:r>
            <a:r>
              <a:rPr lang="pt-br" sz="3600" cap="none"/>
              <a:t>os testes devem ser executados apenas no final do projeto!</a:t>
            </a:r>
            <a:endParaRPr lang="pt-br" sz="36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Isso era comum na metodologia </a:t>
            </a:r>
            <a:r>
              <a:rPr lang="pt-br" sz="3600" b="1" i="1" cap="none"/>
              <a:t>Waterfall</a:t>
            </a:r>
            <a:r>
              <a:rPr lang="pt-br" sz="3600" cap="none"/>
              <a:t> (Cascata)</a:t>
            </a:r>
            <a:endParaRPr lang="pt-br" sz="36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Isso resultava em testes com</a:t>
            </a:r>
            <a:endParaRPr lang="pt-br" sz="36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Baixa qualidade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Baixa cobertura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Pode nem ser implementado</a:t>
            </a:r>
            <a:endParaRPr lang="pt-br" sz="3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9/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QEAAHwDAACuKwAAGBUAABAgAAAmAAAACAAAAP//////////"/>
              </a:ext>
            </a:extLst>
          </p:cNvSpPr>
          <p:nvPr/>
        </p:nvSpPr>
        <p:spPr>
          <a:xfrm>
            <a:off x="295275" y="566420"/>
            <a:ext cx="6805295" cy="286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Metodologia Ágil nos encoraja a fazer testes </a:t>
            </a:r>
            <a:r>
              <a:rPr lang="pt-br" sz="3600" cap="none">
                <a:solidFill>
                  <a:srgbClr val="0070C0"/>
                </a:solidFill>
              </a:rPr>
              <a:t>durante todo </a:t>
            </a:r>
            <a:r>
              <a:rPr lang="pt-br" sz="3600" cap="none"/>
              <a:t>o desenvolvimento</a:t>
            </a:r>
            <a:endParaRPr lang="pt-br" sz="36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O </a:t>
            </a:r>
            <a:r>
              <a:rPr lang="pt-br" sz="3600" cap="none">
                <a:solidFill>
                  <a:srgbClr val="0070C0"/>
                </a:solidFill>
              </a:rPr>
              <a:t>tester</a:t>
            </a:r>
            <a:r>
              <a:rPr lang="pt-br" sz="3600" b="1" i="1" cap="none"/>
              <a:t> </a:t>
            </a:r>
            <a:r>
              <a:rPr lang="pt-br" sz="3600" cap="none"/>
              <a:t>de uma classe precisa ser o próprio desenvolvedor. </a:t>
            </a:r>
            <a:endParaRPr lang="pt-br" sz="3200" cap="none"/>
          </a:p>
        </p:txBody>
      </p:sp>
      <p:pic>
        <p:nvPicPr>
          <p:cNvPr id="3" name="Picture 4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Sp79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cdAAAYFQAAgDMAAC0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779645" y="3429000"/>
            <a:ext cx="3592195" cy="3101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nxxO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smAACPBgAA0UcAAA4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184265" y="1066165"/>
            <a:ext cx="5490210" cy="52825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4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/v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wAAAE8BAACkOQAAcwkAABAgAAAmAAAACAAAAP//////////"/>
              </a:ext>
            </a:extLst>
          </p:cNvSpPr>
          <p:nvPr/>
        </p:nvSpPr>
        <p:spPr>
          <a:xfrm>
            <a:off x="98425" y="212725"/>
            <a:ext cx="9271635" cy="1323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 Quais são os benefícios de testes unitários?</a:t>
            </a:r>
            <a:endParaRPr lang="pt-br" sz="4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8SQAAwhQAABAgAAAmAAAACAAAAP//////////"/>
              </a:ext>
            </a:extLst>
          </p:cNvSpPr>
          <p:nvPr/>
        </p:nvSpPr>
        <p:spPr>
          <a:xfrm>
            <a:off x="108585" y="204470"/>
            <a:ext cx="11837035" cy="3169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Como você vai definir a sua </a:t>
            </a:r>
            <a:r>
              <a:rPr lang="pt-br" sz="4000" b="1" i="1" cap="none"/>
              <a:t>unidade?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Uma classe?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Um método?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Um pacote?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Depende do seu time!</a:t>
            </a:r>
            <a:endParaRPr lang="pt-br" sz="4000" cap="none"/>
          </a:p>
        </p:txBody>
      </p:sp>
      <p:pic>
        <p:nvPicPr>
          <p:cNvPr id="3" name="Picture 2" descr="Como estimular o comprometimento do time em uma gestão ágil – Cultura de  autogestão - Fellipelli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QVAACaFAAAoDcAAO4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487420" y="3348990"/>
            <a:ext cx="5554980" cy="33045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EAv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DQwAABAgAAAmAAAACAAAAP//////////"/>
              </a:ext>
            </a:extLst>
          </p:cNvSpPr>
          <p:nvPr/>
        </p:nvSpPr>
        <p:spPr>
          <a:xfrm>
            <a:off x="108585" y="204470"/>
            <a:ext cx="1181735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Encontrar bugs no início de desenvolvimento.......</a:t>
            </a:r>
            <a:endParaRPr lang="pt-br" sz="54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emt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gUAAA3DgAAcDUAAAU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0" y="2310765"/>
            <a:ext cx="5339080" cy="3707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A5u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8AYAABAgAAAmAAAACAAAAP//////////"/>
              </a:ext>
            </a:extLst>
          </p:cNvSpPr>
          <p:nvPr/>
        </p:nvSpPr>
        <p:spPr>
          <a:xfrm>
            <a:off x="108585" y="204470"/>
            <a:ext cx="1181735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5400" cap="none"/>
              <a:t>.......antes de entrar em produção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cVGq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wPAAAgDQAAbDoAAMw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37460" y="2133600"/>
            <a:ext cx="6959600" cy="3035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Ma0P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svAAD8BwAAXUkAACc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1297940"/>
            <a:ext cx="4207510" cy="49041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4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KREAABAgAAAmAAAACAAAAP//////////"/>
              </a:ext>
            </a:extLst>
          </p:cNvSpPr>
          <p:nvPr/>
        </p:nvSpPr>
        <p:spPr>
          <a:xfrm>
            <a:off x="108585" y="204470"/>
            <a:ext cx="11817350" cy="2585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Protege contra </a:t>
            </a:r>
            <a:r>
              <a:rPr lang="pt-br" sz="5400" cap="none">
                <a:solidFill>
                  <a:srgbClr val="0070C0"/>
                </a:solidFill>
              </a:rPr>
              <a:t>regressão</a:t>
            </a:r>
            <a:r>
              <a:rPr lang="pt-br" sz="5400" cap="none"/>
              <a:t> de código</a:t>
            </a:r>
            <a:endParaRPr lang="pt-br" sz="5400" cap="none"/>
          </a:p>
          <a:p>
            <a:pPr marL="457200" indent="-457200">
              <a:buFont typeface="Wingdings" pitchFamily="2" charset="2"/>
              <a:buBlip>
                <a:blip r:embed="rId4"/>
              </a:buBlip>
              <a:defRPr lang="pt-br"/>
            </a:pPr>
            <a:endParaRPr lang="pt-br" sz="5400" cap="none"/>
          </a:p>
          <a:p>
            <a:pPr>
              <a:defRPr lang="pt-br"/>
            </a:pPr>
            <a:endParaRPr lang="pt-br" sz="5400" cap="none"/>
          </a:p>
        </p:txBody>
      </p:sp>
      <p:sp>
        <p:nvSpPr>
          <p:cNvPr id="4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m4yv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FwIAABVLgAAdiYAABAgAAAmAAAACAAAAP//////////"/>
              </a:ext>
            </a:extLst>
          </p:cNvSpPr>
          <p:nvPr/>
        </p:nvSpPr>
        <p:spPr>
          <a:xfrm>
            <a:off x="108585" y="1358900"/>
            <a:ext cx="7423150" cy="4893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Regressão ocorre se um </a:t>
            </a:r>
            <a:r>
              <a:rPr lang="pt-br" sz="3600" b="1" i="1" cap="none">
                <a:solidFill>
                  <a:srgbClr val="0070C0"/>
                </a:solidFill>
              </a:rPr>
              <a:t>bug</a:t>
            </a:r>
            <a:r>
              <a:rPr lang="pt-br" sz="3600" b="1" i="1" cap="none"/>
              <a:t> </a:t>
            </a:r>
            <a:r>
              <a:rPr lang="pt-br" sz="3600" cap="none"/>
              <a:t>for introduzido no código ao:</a:t>
            </a:r>
            <a:endParaRPr lang="pt-br" sz="36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Refatorar</a:t>
            </a:r>
            <a:endParaRPr lang="pt-br" sz="3200" cap="none"/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Corrigir outro </a:t>
            </a:r>
            <a:r>
              <a:rPr lang="pt-br" sz="3200" b="1" i="1" cap="none">
                <a:solidFill>
                  <a:srgbClr val="0070C0"/>
                </a:solidFill>
              </a:rPr>
              <a:t>bug</a:t>
            </a:r>
            <a:endParaRPr lang="pt-br" sz="3200" b="1" i="1" cap="none">
              <a:solidFill>
                <a:srgbClr val="0070C0"/>
              </a:solidFill>
            </a:endParaRPr>
          </a:p>
          <a:p>
            <a:pPr lvl="1" marL="914400" indent="-457200">
              <a:buFont typeface="Arial" pitchFamily="2" charset="0"/>
              <a:buChar char="•"/>
              <a:defRPr lang="pt-br"/>
            </a:pPr>
            <a:r>
              <a:rPr lang="pt-br" sz="3200" b="1" i="1" cap="none"/>
              <a:t> </a:t>
            </a:r>
            <a:r>
              <a:rPr lang="pt-br" sz="3200" cap="none"/>
              <a:t>Nova funcionalidade</a:t>
            </a:r>
            <a:endParaRPr lang="pt-br" sz="3200" cap="none"/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b="1" i="1" cap="none"/>
              <a:t> </a:t>
            </a:r>
            <a:r>
              <a:rPr lang="pt-br" sz="3600" cap="none"/>
              <a:t>Isto é, foi introduzido um erro em uma parte do código que </a:t>
            </a:r>
            <a:r>
              <a:rPr lang="pt-br" sz="3600" b="1" i="1" cap="none">
                <a:solidFill>
                  <a:srgbClr val="0070C0"/>
                </a:solidFill>
              </a:rPr>
              <a:t>já</a:t>
            </a:r>
            <a:r>
              <a:rPr lang="pt-br" sz="3600" b="1" i="1" cap="none">
                <a:solidFill>
                  <a:schemeClr val="accent1"/>
                </a:solidFill>
              </a:rPr>
              <a:t> </a:t>
            </a:r>
            <a:r>
              <a:rPr lang="pt-br" sz="3600" b="1" i="1" cap="none">
                <a:solidFill>
                  <a:srgbClr val="0070C0"/>
                </a:solidFill>
              </a:rPr>
              <a:t>funcionava</a:t>
            </a:r>
            <a:r>
              <a:rPr lang="pt-br" sz="3600" cap="none">
                <a:solidFill>
                  <a:srgbClr val="0070C0"/>
                </a:solidFill>
              </a:rPr>
              <a:t>. 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Regrediu!</a:t>
            </a:r>
            <a:endParaRPr lang="pt-br" sz="3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x9Wx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D4AAAA8B4AAOg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"/>
            <a:ext cx="5029200" cy="5029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wYR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CEAAEcDAADpSQAA7SUAABAgAAAmAAAACAAAAP//////////"/>
              </a:ext>
            </a:extLst>
          </p:cNvSpPr>
          <p:nvPr/>
        </p:nvSpPr>
        <p:spPr>
          <a:xfrm>
            <a:off x="5417820" y="532765"/>
            <a:ext cx="6597015" cy="5632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Quando existe uma suíte de testes automatizados, o desenvolvedor pode </a:t>
            </a:r>
            <a:r>
              <a:rPr lang="pt-br" sz="3600" cap="none">
                <a:solidFill>
                  <a:srgbClr val="0070C0"/>
                </a:solidFill>
              </a:rPr>
              <a:t>executá-la após qualquer modificação.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Chamamos de </a:t>
            </a:r>
            <a:r>
              <a:rPr lang="pt-br" sz="3600" b="1" i="1" cap="none">
                <a:solidFill>
                  <a:srgbClr val="0070C0"/>
                </a:solidFill>
              </a:rPr>
              <a:t>teste de regressão</a:t>
            </a:r>
            <a:r>
              <a:rPr lang="pt-br" sz="3600" cap="none">
                <a:solidFill>
                  <a:srgbClr val="0070C0"/>
                </a:solidFill>
              </a:rPr>
              <a:t>.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Se algum erro foi introduzido no código, alguns testes irão falhar indicando o local do erro de forma precisa.</a:t>
            </a:r>
            <a:endParaRPr lang="pt-br" sz="3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65wB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AUAAADEwAAyzQAAB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3090545"/>
            <a:ext cx="5178425" cy="35921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3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VUSE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EAAGcBAADbRwAAAxMAABAgAAAmAAAACAAAAP//////////"/>
              </a:ext>
            </a:extLst>
          </p:cNvSpPr>
          <p:nvPr/>
        </p:nvSpPr>
        <p:spPr>
          <a:xfrm>
            <a:off x="304800" y="227965"/>
            <a:ext cx="11376025" cy="286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Teste Unitário é uma </a:t>
            </a:r>
            <a:r>
              <a:rPr lang="pt-br" sz="3600" cap="none">
                <a:solidFill>
                  <a:srgbClr val="0070C0"/>
                </a:solidFill>
              </a:rPr>
              <a:t>ótima forma de documentação.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Analisando as classes de teste, o desenvolvedor pode compreender o que as </a:t>
            </a:r>
            <a:r>
              <a:rPr lang="pt-br" sz="3600" cap="none">
                <a:solidFill>
                  <a:srgbClr val="0070C0"/>
                </a:solidFill>
              </a:rPr>
              <a:t>classes testadas fazem.</a:t>
            </a:r>
            <a:endParaRPr lang="pt-br" sz="3600" cap="none">
              <a:solidFill>
                <a:srgbClr val="0070C0"/>
              </a:solidFill>
            </a:endParaRPr>
          </a:p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b="1" i="1" cap="none"/>
              <a:t> </a:t>
            </a:r>
            <a:r>
              <a:rPr lang="pt-br" sz="3600" cap="none"/>
              <a:t>Ao se aproximar de um código novo, é boa prática que o desenvolvedor </a:t>
            </a:r>
            <a:r>
              <a:rPr lang="pt-br" sz="3600" cap="none">
                <a:solidFill>
                  <a:srgbClr val="0070C0"/>
                </a:solidFill>
              </a:rPr>
              <a:t>estude primeiro as classes de teste!</a:t>
            </a:r>
            <a:endParaRPr lang="pt-br" sz="3600" cap="none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DwAAABQ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0jAACiAQAATkkAAHMOAAAQAAAAJgAAAAgAAAD//////////w=="/>
              </a:ext>
            </a:extLst>
          </p:cNvPicPr>
          <p:nvPr/>
        </p:nvPicPr>
        <p:blipFill>
          <a:blip r:embed="rId3"/>
          <a:srcRect l="0" t="600" r="800" b="0"/>
          <a:stretch>
            <a:fillRect/>
          </a:stretch>
        </p:blipFill>
        <p:spPr>
          <a:xfrm>
            <a:off x="5840095" y="265430"/>
            <a:ext cx="6076315" cy="20834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IBAACiAQAA8hkAAJo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" y="265430"/>
            <a:ext cx="3942080" cy="38963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kVAAC2HAAAV0gAAI4o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480435" y="4667250"/>
            <a:ext cx="8279130" cy="19253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5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OV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IBwAAJARAADJSwAA8hgAABAgAAAmAAAACAAAAP//////////"/>
              </a:ext>
            </a:extLst>
          </p:cNvSpPr>
          <p:nvPr/>
        </p:nvSpPr>
        <p:spPr>
          <a:xfrm>
            <a:off x="4572000" y="2854960"/>
            <a:ext cx="7747635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571500" indent="-571500">
              <a:buFont typeface="Arial" pitchFamily="2" charset="0"/>
              <a:buChar char="•"/>
              <a:defRPr lang="pt-br"/>
            </a:pPr>
            <a:r>
              <a:rPr lang="pt-br" sz="3600" cap="none"/>
              <a:t> Testes Unitários são amplamente utilizados nas grandes empresas!</a:t>
            </a:r>
            <a:endParaRPr lang="pt-br" sz="3600" b="1" i="1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5dGM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BdSQAADQwAABAgAAAmAAAACAAAAP//////////"/>
              </a:ext>
            </a:extLst>
          </p:cNvSpPr>
          <p:nvPr/>
        </p:nvSpPr>
        <p:spPr>
          <a:xfrm>
            <a:off x="108585" y="204470"/>
            <a:ext cx="1181735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Princípios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FIRST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ohAACQBwAAvkAAANA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482590" y="1229360"/>
            <a:ext cx="5041900" cy="5080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Eb0c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/z//wgAAAB3QwAA+RkAABAgAAAmAAAACAAAAP//////////"/>
              </a:ext>
            </a:extLst>
          </p:cNvSpPr>
          <p:nvPr/>
        </p:nvSpPr>
        <p:spPr>
          <a:xfrm>
            <a:off x="-528955" y="5080"/>
            <a:ext cx="11496040" cy="421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</a:t>
            </a:r>
            <a:r>
              <a:rPr lang="pt-br" sz="5400" cap="none">
                <a:solidFill>
                  <a:srgbClr val="FF0000"/>
                </a:solidFill>
              </a:rPr>
              <a:t>F</a:t>
            </a:r>
            <a:r>
              <a:rPr lang="pt-br" sz="5400" cap="none"/>
              <a:t>IRST</a:t>
            </a:r>
            <a:endParaRPr lang="pt-br" sz="5400" cap="none"/>
          </a:p>
          <a:p>
            <a:pPr lvl="2" marL="16002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Fast (Rápido)</a:t>
            </a:r>
            <a:endParaRPr lang="pt-br" sz="5400" cap="none"/>
          </a:p>
          <a:p>
            <a:pPr lvl="3" marL="18288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São executados com frequência, assim é importante que que sejam rápidos. </a:t>
            </a:r>
            <a:endParaRPr lang="pt-br" sz="3200" cap="none"/>
          </a:p>
          <a:p>
            <a:pPr lvl="3" marL="18288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Uma alternativa é separar a suíte de teste em dois grupos: Que executam rapidamente, e o mais lentos.</a:t>
            </a:r>
            <a:endParaRPr lang="pt-br" sz="3200" cap="none"/>
          </a:p>
          <a:p>
            <a:pPr lvl="3" marL="18288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</a:t>
            </a:r>
            <a:r>
              <a:rPr lang="pt-br" sz="3200" cap="none">
                <a:solidFill>
                  <a:srgbClr val="0070C0"/>
                </a:solidFill>
              </a:rPr>
              <a:t>Os mais lentos serão executados com menos frequência.</a:t>
            </a:r>
            <a:endParaRPr lang="pt-br" sz="3200" cap="none">
              <a:solidFill>
                <a:srgbClr val="0070C0"/>
              </a:solidFill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MkXAAD5GQAANzMAANE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866515" y="4222115"/>
            <a:ext cx="4458970" cy="25755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9uAG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AAAAgAAAB3QwAA+RkAABAgAAAmAAAACAAAAP//////////"/>
              </a:ext>
            </a:extLst>
          </p:cNvSpPr>
          <p:nvPr/>
        </p:nvSpPr>
        <p:spPr>
          <a:xfrm>
            <a:off x="0" y="5080"/>
            <a:ext cx="10967085" cy="421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</a:t>
            </a:r>
            <a:r>
              <a:rPr lang="pt-br" sz="5400" cap="none">
                <a:solidFill>
                  <a:srgbClr val="FF0000"/>
                </a:solidFill>
              </a:rPr>
              <a:t>I</a:t>
            </a:r>
            <a:r>
              <a:rPr lang="pt-br" sz="5400" cap="none"/>
              <a:t>RST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Independente</a:t>
            </a:r>
            <a:endParaRPr lang="pt-br" sz="54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</a:t>
            </a:r>
            <a:r>
              <a:rPr lang="pt-br" sz="3200" cap="none">
                <a:solidFill>
                  <a:srgbClr val="0070C0"/>
                </a:solidFill>
              </a:rPr>
              <a:t>A ordem de execução </a:t>
            </a:r>
            <a:r>
              <a:rPr lang="pt-br" sz="3200" cap="none"/>
              <a:t>dos testes não deve alterar o resultado. </a:t>
            </a:r>
            <a:endParaRPr lang="pt-br" sz="32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Isto é, os testes não podem alterar o estado global do sistema.</a:t>
            </a:r>
            <a:endParaRPr lang="pt-br" sz="32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</a:t>
            </a:r>
            <a:r>
              <a:rPr lang="pt-br" sz="3200" cap="none">
                <a:solidFill>
                  <a:srgbClr val="0070C0"/>
                </a:solidFill>
              </a:rPr>
              <a:t>Não podem depender de outros testes.</a:t>
            </a:r>
            <a:endParaRPr lang="pt-br" sz="3200" cap="none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DAx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AAAAgAAAB3QwAA+RkAABAgAAAmAAAACAAAAP//////////"/>
              </a:ext>
            </a:extLst>
          </p:cNvSpPr>
          <p:nvPr/>
        </p:nvSpPr>
        <p:spPr>
          <a:xfrm>
            <a:off x="0" y="5080"/>
            <a:ext cx="10967085" cy="421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FI</a:t>
            </a:r>
            <a:r>
              <a:rPr lang="pt-br" sz="5400" cap="none">
                <a:solidFill>
                  <a:srgbClr val="FF0000"/>
                </a:solidFill>
              </a:rPr>
              <a:t>R</a:t>
            </a:r>
            <a:r>
              <a:rPr lang="pt-br" sz="5400" cap="none"/>
              <a:t>ST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Repeatable (Repetível)</a:t>
            </a:r>
            <a:endParaRPr lang="pt-br" sz="54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Devem ter </a:t>
            </a:r>
            <a:r>
              <a:rPr lang="pt-br" sz="3200" cap="none">
                <a:solidFill>
                  <a:srgbClr val="0070C0"/>
                </a:solidFill>
              </a:rPr>
              <a:t>sempre o mesmo resultado.</a:t>
            </a:r>
            <a:endParaRPr lang="pt-br" sz="3200" cap="none">
              <a:solidFill>
                <a:srgbClr val="0070C0"/>
              </a:solidFill>
            </a:endParaRPr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Se executado N vezes, deve ter o mesmo resultado em todas as N execuções. </a:t>
            </a:r>
            <a:endParaRPr lang="pt-br" sz="32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Se isso não ocorrer temos testes do tipo </a:t>
            </a:r>
            <a:r>
              <a:rPr lang="pt-br" sz="3200" b="1" i="1" cap="none">
                <a:solidFill>
                  <a:srgbClr val="0070C0"/>
                </a:solidFill>
              </a:rPr>
              <a:t>Flaky</a:t>
            </a:r>
            <a:r>
              <a:rPr lang="pt-br" sz="3200" b="1" i="1" cap="none"/>
              <a:t> </a:t>
            </a:r>
            <a:r>
              <a:rPr lang="pt-br" sz="3200" cap="none"/>
              <a:t>(Intermitentes)</a:t>
            </a:r>
            <a:endParaRPr lang="pt-br" sz="3200" b="1" i="1" cap="none"/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8dAADGFgAA+TcAAGM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723765" y="3702050"/>
            <a:ext cx="4375150" cy="3025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pe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QIAACEPAAAASwAADxsAABAgAAAmAAAACAAAAP//////////"/>
              </a:ext>
            </a:extLst>
          </p:cNvSpPr>
          <p:nvPr/>
        </p:nvSpPr>
        <p:spPr>
          <a:xfrm>
            <a:off x="374015" y="2459355"/>
            <a:ext cx="11817985" cy="193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lvl="1" marL="10287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Por padrão, adota-se uma </a:t>
            </a:r>
            <a:r>
              <a:rPr lang="pt-br" sz="4000" b="1" i="1" cap="none">
                <a:solidFill>
                  <a:srgbClr val="0070C0"/>
                </a:solidFill>
              </a:rPr>
              <a:t>classe</a:t>
            </a:r>
            <a:r>
              <a:rPr lang="pt-br" sz="4000" cap="none"/>
              <a:t> como a unidade!</a:t>
            </a:r>
            <a:endParaRPr lang="pt-br" sz="4000" cap="none"/>
          </a:p>
          <a:p>
            <a:pPr lvl="2" marL="1485900" indent="-571500">
              <a:buFont typeface="Arial" pitchFamily="2" charset="0"/>
              <a:buChar char="•"/>
              <a:defRPr lang="pt-br"/>
            </a:pPr>
            <a:r>
              <a:rPr lang="pt-br" sz="4000" cap="none"/>
              <a:t>Todos os seus métodos fazem parte dessa unidade</a:t>
            </a:r>
            <a:endParaRPr lang="pt-br" sz="4000" b="1" cap="none"/>
          </a:p>
        </p:txBody>
      </p:sp>
      <p:sp>
        <p:nvSpPr>
          <p:cNvPr id="3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P///wEAAAAAAAAAAAAAAAAAAAAAAAAAAAAAAAAAAAAAAAAAADJVkQB/f38A5+bm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4" name="Picture 4" descr="Resultado de imagem para logo inatel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E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EDAADkAAAAdR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144780"/>
            <a:ext cx="2928620" cy="8223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 descr="A picture containing object, clock&#10;&#10;Description automatically generated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QE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JBAABqAAAAAEsAAPcJ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0638790" y="67310"/>
            <a:ext cx="1553210" cy="1552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3Ep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AAAAgAAAB3QwAA6hMAABAgAAAmAAAACAAAAP//////////"/>
              </a:ext>
            </a:extLst>
          </p:cNvSpPr>
          <p:nvPr/>
        </p:nvSpPr>
        <p:spPr>
          <a:xfrm>
            <a:off x="0" y="5080"/>
            <a:ext cx="10967085" cy="3232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FI</a:t>
            </a:r>
            <a:r>
              <a:rPr lang="pt-br" sz="5400" cap="none">
                <a:solidFill>
                  <a:srgbClr val="FF0000"/>
                </a:solidFill>
              </a:rPr>
              <a:t>R</a:t>
            </a:r>
            <a:r>
              <a:rPr lang="pt-br" sz="5400" cap="none"/>
              <a:t>ST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Repeatable (Repetível)</a:t>
            </a:r>
            <a:endParaRPr lang="pt-br" sz="54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Concorrência é o principal responsável por comportamento </a:t>
            </a:r>
            <a:r>
              <a:rPr lang="pt-br" sz="3200" b="1" i="1" cap="none">
                <a:solidFill>
                  <a:srgbClr val="0070C0"/>
                </a:solidFill>
              </a:rPr>
              <a:t>intermitente</a:t>
            </a:r>
            <a:r>
              <a:rPr lang="pt-br" sz="3200" cap="none">
                <a:solidFill>
                  <a:srgbClr val="0070C0"/>
                </a:solidFill>
              </a:rPr>
              <a:t>.</a:t>
            </a:r>
            <a:endParaRPr lang="pt-br" sz="3200" cap="none">
              <a:solidFill>
                <a:srgbClr val="0070C0"/>
              </a:solidFill>
            </a:endParaRPr>
          </a:p>
          <a:p>
            <a:pPr lvl="2" marL="1371600" indent="-457200">
              <a:buFont typeface="Arial" pitchFamily="2" charset="0"/>
              <a:buChar char="•"/>
              <a:defRPr lang="pt-br"/>
            </a:pPr>
            <a:endParaRPr lang="pt-br" sz="3200" b="1" i="1" cap="none"/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ASAADqEwAA4DgAAC4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3237230"/>
            <a:ext cx="6299200" cy="28067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8kuS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AAAAgAAAB3QwAA+RkAABAgAAAmAAAACAAAAP//////////"/>
              </a:ext>
            </a:extLst>
          </p:cNvSpPr>
          <p:nvPr/>
        </p:nvSpPr>
        <p:spPr>
          <a:xfrm>
            <a:off x="0" y="5080"/>
            <a:ext cx="10967085" cy="421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FIR</a:t>
            </a:r>
            <a:r>
              <a:rPr lang="pt-br" sz="5400" cap="none">
                <a:solidFill>
                  <a:srgbClr val="FF0000"/>
                </a:solidFill>
              </a:rPr>
              <a:t>S</a:t>
            </a:r>
            <a:r>
              <a:rPr lang="pt-br" sz="5400" cap="none"/>
              <a:t>T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Self-Checking (Auto-Verificáveis)</a:t>
            </a:r>
            <a:endParaRPr lang="pt-br" sz="54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O resultado deve ser imediato</a:t>
            </a:r>
            <a:endParaRPr lang="pt-br" sz="32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>
                <a:solidFill>
                  <a:srgbClr val="0070C0"/>
                </a:solidFill>
              </a:rPr>
              <a:t> O desenvolvedor não deve gastar tempo identificando o resultado dos testes </a:t>
            </a:r>
            <a:endParaRPr lang="pt-br" sz="3200" cap="none">
              <a:solidFill>
                <a:srgbClr val="0070C0"/>
              </a:solidFill>
            </a:endParaRPr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IDEs, normalmente, oferecem componentes visuais para auxiliar a verificação dos testes (</a:t>
            </a:r>
            <a:r>
              <a:rPr lang="pt-br" sz="3200" cap="none">
                <a:solidFill>
                  <a:srgbClr val="FF0000"/>
                </a:solidFill>
              </a:rPr>
              <a:t>falhou</a:t>
            </a:r>
            <a:r>
              <a:rPr lang="pt-br" sz="3200" cap="none"/>
              <a:t>/</a:t>
            </a:r>
            <a:r>
              <a:rPr lang="pt-br" sz="3200" cap="none">
                <a:solidFill>
                  <a:srgbClr val="00B050"/>
                </a:solidFill>
              </a:rPr>
              <a:t>passou</a:t>
            </a:r>
            <a:r>
              <a:rPr lang="pt-br" sz="3200" cap="none"/>
              <a:t>) </a:t>
            </a:r>
            <a:endParaRPr lang="pt-br" sz="3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1EAAAAAAAAa0oAAEo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55" y="0"/>
            <a:ext cx="1014730" cy="10223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VIq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AAAAgAAAB3QwAA6hMAABAgAAAmAAAACAAAAP//////////"/>
              </a:ext>
            </a:extLst>
          </p:cNvSpPr>
          <p:nvPr/>
        </p:nvSpPr>
        <p:spPr>
          <a:xfrm>
            <a:off x="0" y="5080"/>
            <a:ext cx="10967085" cy="3232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FIRS</a:t>
            </a:r>
            <a:r>
              <a:rPr lang="pt-br" sz="5400" cap="none">
                <a:solidFill>
                  <a:srgbClr val="FF0000"/>
                </a:solidFill>
              </a:rPr>
              <a:t>T</a:t>
            </a:r>
            <a:endParaRPr lang="pt-br" sz="5400" cap="none">
              <a:solidFill>
                <a:srgbClr val="FF0000"/>
              </a:solidFill>
            </a:endParaRPr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Timely (Quanto Antes)</a:t>
            </a:r>
            <a:endParaRPr lang="pt-br" sz="54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Como já visto exaustivamente, devem ser escritos o quanto antes! </a:t>
            </a:r>
            <a:endParaRPr lang="pt-br" sz="3200" cap="none"/>
          </a:p>
          <a:p>
            <a:pPr lvl="2" marL="1371600" indent="-457200">
              <a:buFont typeface="Arial" pitchFamily="2" charset="0"/>
              <a:buChar char="•"/>
              <a:defRPr lang="pt-br"/>
            </a:pPr>
            <a:r>
              <a:rPr lang="pt-br" sz="3200" cap="none"/>
              <a:t> Ou até mesmo </a:t>
            </a:r>
            <a:r>
              <a:rPr lang="pt-br" sz="3200" b="1" i="1" cap="none">
                <a:solidFill>
                  <a:srgbClr val="FF0000"/>
                </a:solidFill>
              </a:rPr>
              <a:t>antes do antes </a:t>
            </a:r>
            <a:r>
              <a:rPr lang="pt-br" sz="3200" cap="none"/>
              <a:t>(???)</a:t>
            </a:r>
            <a:endParaRPr lang="pt-br" sz="32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fphg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EIBAAAASwAA8AYAABAgAAAmAAAACAAAAP//////////"/>
              </a:ext>
            </a:extLst>
          </p:cNvSpPr>
          <p:nvPr/>
        </p:nvSpPr>
        <p:spPr>
          <a:xfrm>
            <a:off x="108585" y="204470"/>
            <a:ext cx="1208341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Qual o número de assertivas por teste?</a:t>
            </a:r>
            <a:endParaRPr lang="pt-br" sz="54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sUAAB1BwAAaDUAAI0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5" y="1212215"/>
            <a:ext cx="5332095" cy="50546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CCRd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PQCAAAASwAAvg0AABAgAAAmAAAACAAAAP//////////"/>
              </a:ext>
            </a:extLst>
          </p:cNvSpPr>
          <p:nvPr/>
        </p:nvSpPr>
        <p:spPr>
          <a:xfrm>
            <a:off x="108585" y="480060"/>
            <a:ext cx="12083415" cy="1753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Existe uma recomendação padrão de </a:t>
            </a:r>
            <a:r>
              <a:rPr lang="pt-br" sz="5400" b="1" i="1" cap="none"/>
              <a:t>uma assertiva </a:t>
            </a:r>
            <a:r>
              <a:rPr lang="pt-br" sz="5400" cap="none"/>
              <a:t>por teste! </a:t>
            </a: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G87AAATDwAAR0UAAPMf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661525" y="2450465"/>
            <a:ext cx="1600200" cy="2743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8DAAC+DQAA7zQAAF4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" y="2233930"/>
            <a:ext cx="8026400" cy="4165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6B+w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P8AAAB/f38AAAAAA8zMzADAwP8Af39/AAAAAAAAAAAAAAAAAAAAAAAAAAAAIQAAABgAAAAUAAAAgAcAABgVAADdFgAACxcAABAAAAAmAAAACAAAAP//////////"/>
              </a:ext>
            </a:extLst>
          </p:cNvSpPr>
          <p:nvPr/>
        </p:nvSpPr>
        <p:spPr>
          <a:xfrm>
            <a:off x="1219200" y="3429000"/>
            <a:ext cx="2497455" cy="3168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6" name="Rectangle 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b/F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P8AAAB/f38AAAAAA8zMzADAwP8Af39/AAAAAAAAAAAAAAAAAAAAAAAAAAAAIQAAABgAAAAUAAAAgAcAAG4iAAC7HAAAYiQAABAAAAAmAAAACAAAAP//////////"/>
              </a:ext>
            </a:extLst>
          </p:cNvSpPr>
          <p:nvPr/>
        </p:nvSpPr>
        <p:spPr>
          <a:xfrm>
            <a:off x="1219200" y="5596890"/>
            <a:ext cx="3451225" cy="3175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QDAAAkDgAAvDQAAIgd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98700"/>
            <a:ext cx="8001000" cy="2501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Z7y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PQCAAAASwAATicAABAgAAAmAAAACAAAAP//////////"/>
              </a:ext>
            </a:extLst>
          </p:cNvSpPr>
          <p:nvPr/>
        </p:nvSpPr>
        <p:spPr>
          <a:xfrm>
            <a:off x="108585" y="480060"/>
            <a:ext cx="12083415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O código abaixo não é recomendado pois é menos legível.</a:t>
            </a: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 Além de dificultar verificar qual assertiva falhou!</a:t>
            </a:r>
            <a:endParaRPr lang="pt-br" sz="5400" cap="none"/>
          </a:p>
        </p:txBody>
      </p:sp>
      <p:sp>
        <p:nvSpPr>
          <p:cNvPr id="4" name="Rectangle 3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mM/O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P8AAAB/f38AAAAAA8zMzADAwP8Af39/AAAAAAAAAAAAAAAAAAAAAAAAAAAAIQAAABgAAAAUAAAAYQcAAOsUAAC+FgAA3xYAABAAAAAmAAAACAAAAP//////////"/>
              </a:ext>
            </a:extLst>
          </p:cNvSpPr>
          <p:nvPr/>
        </p:nvSpPr>
        <p:spPr>
          <a:xfrm>
            <a:off x="1199515" y="3400425"/>
            <a:ext cx="2497455" cy="3175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5" name="Rectangle 5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wAAAP8AAAA8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ng1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QAAAAEAAAAAAAAAAAAAAAAAAAAAAAAAAAAAAAAAAAAAAAAAAP8AAAB/f38AAAAAA8zMzADAwP8Af39/AAAAAAAAAAAAAAAAAAAAAAAAAAAAIQAAABgAAAAUAAAAgAcAAMUZAAC7HAAAuRsAABAAAAAmAAAACAAAAP//////////"/>
              </a:ext>
            </a:extLst>
          </p:cNvSpPr>
          <p:nvPr/>
        </p:nvSpPr>
        <p:spPr>
          <a:xfrm>
            <a:off x="1219200" y="4189095"/>
            <a:ext cx="3451225" cy="3175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ud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wAAAPQCAAAASwAAMSIAABAgAAAmAAAACAAAAP//////////"/>
              </a:ext>
            </a:extLst>
          </p:cNvSpPr>
          <p:nvPr/>
        </p:nvSpPr>
        <p:spPr>
          <a:xfrm>
            <a:off x="108585" y="480060"/>
            <a:ext cx="12083415" cy="5078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Mas.....não leve ao </a:t>
            </a:r>
            <a:r>
              <a:rPr lang="pt-br" sz="5400" b="1" i="1" cap="none">
                <a:solidFill>
                  <a:srgbClr val="0070C0"/>
                </a:solidFill>
              </a:rPr>
              <a:t>pé da letra</a:t>
            </a:r>
            <a:endParaRPr lang="pt-br" sz="5400" b="1" i="1" cap="none">
              <a:solidFill>
                <a:srgbClr val="0070C0"/>
              </a:solidFill>
            </a:endParaRPr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É preciso que cada desenvolvedor(a) </a:t>
            </a:r>
            <a:r>
              <a:rPr lang="pt-br" sz="5400" cap="none">
                <a:solidFill>
                  <a:srgbClr val="0070C0"/>
                </a:solidFill>
              </a:rPr>
              <a:t>faça a análise.</a:t>
            </a:r>
            <a:endParaRPr lang="pt-br" sz="5400" cap="none">
              <a:solidFill>
                <a:srgbClr val="0070C0"/>
              </a:solidFill>
            </a:endParaRPr>
          </a:p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Em várias situações, é importante termos várias assertivas!</a:t>
            </a:r>
            <a:endParaRPr lang="pt-br" sz="5400" cap="none"/>
          </a:p>
          <a:p>
            <a:pPr marL="685800" indent="-685800">
              <a:buFont typeface="Arial" pitchFamily="2" charset="0"/>
              <a:buChar char="•"/>
              <a:defRPr lang="pt-br"/>
            </a:pPr>
            <a:endParaRPr lang="pt-br" sz="5400" cap="none"/>
          </a:p>
        </p:txBody>
      </p:sp>
      <p:pic>
        <p:nvPicPr>
          <p:cNvPr id="3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01AAAeGQAA90QAAMU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664575" y="4083050"/>
            <a:ext cx="2546350" cy="23818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WppH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GcAAADYRQAAjwgAABAAAAAmAAAACAAAAAEgAAAAAAAA"/>
              </a:ext>
            </a:extLst>
          </p:cNvSpPr>
          <p:nvPr>
            <p:ph type="title"/>
          </p:nvPr>
        </p:nvSpPr>
        <p:spPr>
          <a:xfrm>
            <a:off x="838200" y="6540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  <a:r>
              <a:t>Referência</a:t>
            </a:r>
          </a:p>
        </p:txBody>
      </p:sp>
      <p:sp>
        <p:nvSpPr>
          <p:cNvPr id="3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Er78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AAAAAEAAAAAAAAAAAAAAAAAAAAAAAAAAAAAAAAAAAAAAAAAADJVkQB/f38AAAAA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4" name="Espaço Reservado para Conteúdo 2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7Ro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w8AABAMAAAASwAAmx8AABAAAAAmAAAACAAAAAEgAAAAAAAA"/>
              </a:ext>
            </a:extLst>
          </p:cNvSpPr>
          <p:nvPr>
            <p:ph type="body" idx="1"/>
          </p:nvPr>
        </p:nvSpPr>
        <p:spPr>
          <a:xfrm>
            <a:off x="2546985" y="1960880"/>
            <a:ext cx="9645015" cy="3176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3200" cap="none"/>
              <a:t>  Capítulo 8 do livro Engenharia de Software Moderna</a:t>
            </a:r>
            <a:endParaRPr lang="pt-br" sz="3200" cap="none"/>
          </a:p>
          <a:p>
            <a:pPr lvl="1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2800" cap="none"/>
              <a:t> Item 8.2 – Teste de Unidade</a:t>
            </a:r>
            <a:endParaRPr lang="pt-br" sz="2800" cap="none"/>
          </a:p>
          <a:p>
            <a:pPr lvl="1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2800" cap="none"/>
              <a:t> Item 8.3 – Princípios e Smells</a:t>
            </a:r>
            <a:endParaRPr lang="pt-br" sz="2800" cap="none"/>
          </a:p>
          <a:p>
            <a:pPr lvl="1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2800" cap="none"/>
              <a:t> Item 8.4 – Cobertura de Testes</a:t>
            </a:r>
            <a:endParaRPr lang="pt-br" sz="2800" cap="none"/>
          </a:p>
          <a:p>
            <a:pPr lvl="1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2800" cap="none"/>
              <a:t> Item 8.5 - Testabilidade</a:t>
            </a:r>
            <a:endParaRPr lang="pt-br" sz="2800" cap="none"/>
          </a:p>
          <a:p>
            <a:pPr lvl="1">
              <a:buFont typeface="Wingdings" pitchFamily="2" charset="2"/>
              <a:buBlip>
                <a:blip r:embed="rId3"/>
              </a:buBlip>
              <a:defRPr lang="pt-br"/>
            </a:pPr>
            <a:r>
              <a:rPr lang="pt-br" sz="2800" cap="none">
                <a:hlinkClick r:id="rId4"/>
              </a:rPr>
              <a:t> https://engsoftmoderna.info/cap8.html</a:t>
            </a:r>
            <a:r>
              <a:rPr lang="pt-br" sz="2800" cap="none"/>
              <a:t> </a:t>
            </a:r>
            <a:endParaRPr lang="pt-br" sz="3200" cap="none"/>
          </a:p>
          <a:p>
            <a:pPr>
              <a:buFont typeface="Wingdings" pitchFamily="2" charset="2"/>
              <a:buBlip>
                <a:blip r:embed="rId3"/>
              </a:buBlip>
              <a:defRPr lang="pt-br"/>
            </a:pPr>
            <a:endParaRPr lang="pt-br" sz="3200" cap="none"/>
          </a:p>
        </p:txBody>
      </p:sp>
      <p:pic>
        <p:nvPicPr>
          <p:cNvPr id="5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EDAABPCgAAXA8AAPgd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" y="1675765"/>
            <a:ext cx="1998345" cy="31959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 noChangeArrowheads="1"/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8Vu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0EAADYRQAARQwAABAAAAAmAAAACAAAAAEgAAAAAAAA"/>
              </a:ext>
            </a:extLst>
          </p:cNvSpPr>
          <p:nvPr>
            <p:ph type="title"/>
          </p:nvPr>
        </p:nvSpPr>
        <p:spPr>
          <a:xfrm>
            <a:off x="838200" y="66865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algn="ctr">
              <a:defRPr lang="pt-br"/>
            </a:pPr>
            <a:r>
              <a:t>Implementações</a:t>
            </a:r>
          </a:p>
        </p:txBody>
      </p:sp>
      <p:sp>
        <p:nvSpPr>
          <p:cNvPr id="3" name="Retângulo 6"/>
          <p:cNvSpPr>
            <a:extLst>
              <a:ext uri="smNativeData">
                <pr:smNativeData xmlns:pr="smNativeData" xmlns="smNativeData" val="SMDATA_15_1EUgZRMAAAAlAAAAZAAAAA0AAAAAkAAAAEgAAACQAAAASAAAAAAAAAABAAAAAAAAAAEAAABQAAAAAAAAAAAA4D8AAAAAAADgPwAAAAAAAOA/AAAAAAAA4D8AAAAAAADgPwAAAAAAAOA/AAAAAAAA4D8AAAAAAADgPwAAAAAAAOA/AAAAAAAA4D8CAAAAjAAAAAEAAAAAAAAABFq9AP///wgAAAAAAAAAAAAAAAAAAAAAAAAAAAAAAAAAAAAAZAAAAAEAAABAAAAAAAAAAAAAAAAAAAAAAAAAAAAAAAAAAAAAAAAAAAAAAAAAAAAAAAAAAAAAAAAAAAAAAAAAAAAAAAAAAAAAAAAAAAAAAAAAAAAAAAAAAAAAAAAAAAAAFAAAADwAAAAB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ipKJ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BFq9AAAAAAEAAAAAAAAAAAAAAAAAAAAAAAAAAAAAAAAAAAAAAAAAADJVkQB/f38AAAAAA8zMzADAwP8Af39/AAAAAAAAAAAAAAAAAAAAAAAAAAAAIQAAABgAAAAUAAAAAAAAAAAAAABUAQAAMCoAABAAAAAmAAAACAAAAP//////////"/>
              </a:ext>
            </a:extLst>
          </p:cNvSpPr>
          <p:nvPr/>
        </p:nvSpPr>
        <p:spPr>
          <a:xfrm>
            <a:off x="0" y="0"/>
            <a:ext cx="215900" cy="6858000"/>
          </a:xfrm>
          <a:prstGeom prst="rect">
            <a:avLst/>
          </a:prstGeom>
          <a:solidFill>
            <a:srgbClr val="045ABD"/>
          </a:solidFill>
          <a:ln w="12700" cap="flat" cmpd="sng" algn="ctr">
            <a:solidFill>
              <a:srgbClr val="32559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pt-br" cap="none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4" name="TextBox 11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jpw7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AcAAAYRAABQPwAAYRUAABAgAAAmAAAACAAAAP//////////"/>
              </a:ext>
            </a:extLst>
          </p:cNvSpPr>
          <p:nvPr/>
        </p:nvSpPr>
        <p:spPr>
          <a:xfrm>
            <a:off x="1140460" y="2767330"/>
            <a:ext cx="915162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pt-br"/>
            </a:pPr>
            <a:r>
              <a:rPr lang="pt-br" sz="4000" cap="none"/>
              <a:t>https://github.com/chrislima-inatel/C214</a:t>
            </a:r>
            <a:endParaRPr lang="pt-br" sz="4000" cap="none"/>
          </a:p>
        </p:txBody>
      </p:sp>
      <p:pic>
        <p:nvPicPr>
          <p:cNvPr id="5" name="Picture 2" descr="Resultado de imagem para github icon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I1AACfFgAA2EUAAPU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698230" y="3677285"/>
            <a:ext cx="2655570" cy="26555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>
            <a:extLst>
              <a:ext uri="smNativeData">
                <pr:smNativeData xmlns:pr="smNativeData" xmlns="smNativeData" val="SMDATA_15_1EUgZR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wAAAEIBAABdSQAAKREAABAgAAAmAAAACAAAAP//////////"/>
              </a:ext>
            </a:extLst>
          </p:cNvSpPr>
          <p:nvPr/>
        </p:nvSpPr>
        <p:spPr>
          <a:xfrm>
            <a:off x="108585" y="204470"/>
            <a:ext cx="11817350" cy="2585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6858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É um programa!</a:t>
            </a:r>
            <a:endParaRPr lang="pt-br" sz="5400" cap="none"/>
          </a:p>
          <a:p>
            <a:pPr lvl="1" marL="1143000" indent="-685800">
              <a:buFont typeface="Arial" pitchFamily="2" charset="0"/>
              <a:buChar char="•"/>
              <a:defRPr lang="pt-br"/>
            </a:pPr>
            <a:r>
              <a:rPr lang="pt-br" sz="5400" cap="none"/>
              <a:t>Teste de unidade são escritos por programadores! </a:t>
            </a:r>
            <a:endParaRPr lang="pt-br" sz="5400" cap="none"/>
          </a:p>
        </p:txBody>
      </p:sp>
      <p:pic>
        <p:nvPicPr>
          <p:cNvPr id="3" name="Picture 2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EMDAAAAAAAAGgMAAAAAAABkAAAAZAAAAAAAAAAjAAAABAAAAGQAAAAXAAAAFAAAAAAAAAAAAAAA/38AAP9/AAAAAAAACQAAAAQAAACS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oCAABjGgAAoiAAABwpAAAQAAAAJgAAAAgAAAD//////////w=="/>
              </a:ext>
            </a:extLst>
          </p:cNvPicPr>
          <p:nvPr/>
        </p:nvPicPr>
        <p:blipFill>
          <a:blip r:embed="rId3"/>
          <a:srcRect l="0" t="8350" r="0" b="7940"/>
          <a:stretch>
            <a:fillRect/>
          </a:stretch>
        </p:blipFill>
        <p:spPr>
          <a:xfrm>
            <a:off x="351790" y="4289425"/>
            <a:ext cx="4953000" cy="23933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"/>
          <p:cNvPicPr>
            <a:picLocks noChangeAspect="1"/>
            <a:extLst>
              <a:ext uri="smNativeData">
                <pr:smNativeData xmlns:pr="smNativeData" xmlns="smNativeData" val="SMDATA_17_1EUgZ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+QAAADYEAABjAQAA0w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IjAAAQDgAAVUoAACcoAAAQAAAAJgAAAAgAAAD//////////w=="/>
              </a:ext>
            </a:extLst>
          </p:cNvPicPr>
          <p:nvPr/>
        </p:nvPicPr>
        <p:blipFill>
          <a:blip r:embed="rId4"/>
          <a:srcRect l="2490" t="10780" r="3550" b="9790"/>
          <a:stretch>
            <a:fillRect/>
          </a:stretch>
        </p:blipFill>
        <p:spPr>
          <a:xfrm>
            <a:off x="5812790" y="2286000"/>
            <a:ext cx="6270625" cy="4241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Chris Lima</dc:creator>
  <cp:keywords/>
  <dc:description/>
  <cp:lastModifiedBy>User</cp:lastModifiedBy>
  <cp:revision>0</cp:revision>
  <dcterms:created xsi:type="dcterms:W3CDTF">2020-01-25T18:01:00Z</dcterms:created>
  <dcterms:modified xsi:type="dcterms:W3CDTF">2023-10-06T17:37:24Z</dcterms:modified>
</cp:coreProperties>
</file>